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33333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ACCCE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8F4F1"/>
          </a:solidFill>
        </a:fill>
      </a:tcStyle>
    </a:wholeTbl>
    <a:band2H>
      <a:tcTxStyle b="def" i="def"/>
      <a:tcStyle>
        <a:tcBdr/>
        <a:fill>
          <a:solidFill>
            <a:srgbClr val="FCFAF8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EEFBFF"/>
          </a:solidFill>
        </a:fill>
      </a:tcStyle>
    </a:wholeTbl>
    <a:band2H>
      <a:tcTxStyle b="def" i="def"/>
      <a:tcStyle>
        <a:tcBdr/>
        <a:fill>
          <a:solidFill>
            <a:srgbClr val="F6FDFF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CCCCCC"/>
          </a:solidFill>
        </a:fill>
      </a:tcStyle>
    </a:wholeTbl>
    <a:band2H>
      <a:tcTxStyle b="def" i="def"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lastRow>
    <a:fir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33333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solidFill>
            <a:srgbClr val="333333">
              <a:alpha val="20000"/>
            </a:srgbClr>
          </a:solidFill>
        </a:fill>
      </a:tcStyle>
    </a:firstCol>
    <a:la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50800" cap="flat">
              <a:solidFill>
                <a:srgbClr val="333333"/>
              </a:solidFill>
              <a:prstDash val="solid"/>
              <a:round/>
            </a:ln>
          </a:top>
          <a:bottom>
            <a:ln w="127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333333"/>
        </a:fontRef>
        <a:srgbClr val="333333"/>
      </a:tcTxStyle>
      <a:tcStyle>
        <a:tcBdr>
          <a:left>
            <a:ln w="12700" cap="flat">
              <a:solidFill>
                <a:srgbClr val="333333"/>
              </a:solidFill>
              <a:prstDash val="solid"/>
              <a:round/>
            </a:ln>
          </a:left>
          <a:right>
            <a:ln w="12700" cap="flat">
              <a:solidFill>
                <a:srgbClr val="333333"/>
              </a:solidFill>
              <a:prstDash val="solid"/>
              <a:round/>
            </a:ln>
          </a:right>
          <a:top>
            <a:ln w="12700" cap="flat">
              <a:solidFill>
                <a:srgbClr val="333333"/>
              </a:solidFill>
              <a:prstDash val="solid"/>
              <a:round/>
            </a:ln>
          </a:top>
          <a:bottom>
            <a:ln w="25400" cap="flat">
              <a:solidFill>
                <a:srgbClr val="333333"/>
              </a:solidFill>
              <a:prstDash val="solid"/>
              <a:round/>
            </a:ln>
          </a:bottom>
          <a:insideH>
            <a:ln w="12700" cap="flat">
              <a:solidFill>
                <a:srgbClr val="333333"/>
              </a:solidFill>
              <a:prstDash val="solid"/>
              <a:round/>
            </a:ln>
          </a:insideH>
          <a:insideV>
            <a:ln w="12700" cap="flat">
              <a:solidFill>
                <a:srgbClr val="3333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3139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;p2"/>
          <p:cNvSpPr/>
          <p:nvPr/>
        </p:nvSpPr>
        <p:spPr>
          <a:xfrm>
            <a:off x="-126" y="-2"/>
            <a:ext cx="9144253" cy="4398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311698" y="539725"/>
            <a:ext cx="8520604" cy="12825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311698" y="1878558"/>
            <a:ext cx="4242604" cy="738302"/>
          </a:xfrm>
          <a:prstGeom prst="rect">
            <a:avLst/>
          </a:prstGeom>
        </p:spPr>
        <p:txBody>
          <a:bodyPr anchor="t"/>
          <a:lstStyle>
            <a:lvl1pPr marL="19050" indent="127000">
              <a:defRPr sz="1600">
                <a:solidFill>
                  <a:srgbClr val="626B73"/>
                </a:solidFill>
              </a:defRPr>
            </a:lvl1pPr>
            <a:lvl2pPr marL="19050" indent="146050">
              <a:buSzTx/>
              <a:buNone/>
              <a:defRPr sz="1600">
                <a:solidFill>
                  <a:srgbClr val="626B73"/>
                </a:solidFill>
              </a:defRPr>
            </a:lvl2pPr>
            <a:lvl3pPr marL="19050" indent="146050">
              <a:buSzTx/>
              <a:buNone/>
              <a:defRPr sz="1600">
                <a:solidFill>
                  <a:srgbClr val="626B73"/>
                </a:solidFill>
              </a:defRPr>
            </a:lvl3pPr>
            <a:lvl4pPr marL="19050" indent="146050">
              <a:buSzTx/>
              <a:buNone/>
              <a:defRPr sz="1600">
                <a:solidFill>
                  <a:srgbClr val="626B73"/>
                </a:solidFill>
              </a:defRPr>
            </a:lvl4pPr>
            <a:lvl5pPr marL="19050" indent="146050">
              <a:buSzTx/>
              <a:buNone/>
              <a:defRPr sz="1600">
                <a:solidFill>
                  <a:srgbClr val="626B7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3139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xx%"/>
          <p:cNvSpPr txBox="1"/>
          <p:nvPr>
            <p:ph type="title" hasCustomPrompt="1"/>
          </p:nvPr>
        </p:nvSpPr>
        <p:spPr>
          <a:xfrm>
            <a:off x="311750" y="831175"/>
            <a:ext cx="5334900" cy="1244703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pPr/>
            <a:r>
              <a:t>xx%</a:t>
            </a:r>
          </a:p>
        </p:txBody>
      </p:sp>
      <p:sp>
        <p:nvSpPr>
          <p:cNvPr id="102" name="Body Level One…"/>
          <p:cNvSpPr txBox="1"/>
          <p:nvPr>
            <p:ph type="body" sz="quarter" idx="1"/>
          </p:nvPr>
        </p:nvSpPr>
        <p:spPr>
          <a:xfrm>
            <a:off x="311698" y="2121423"/>
            <a:ext cx="5334904" cy="942602"/>
          </a:xfrm>
          <a:prstGeom prst="rect">
            <a:avLst/>
          </a:prstGeom>
        </p:spPr>
        <p:txBody>
          <a:bodyPr anchor="t"/>
          <a:lstStyle>
            <a:lvl1pPr marL="457200" indent="-311150">
              <a:lnSpc>
                <a:spcPct val="115000"/>
              </a:lnSpc>
              <a:buClr>
                <a:schemeClr val="accent2"/>
              </a:buClr>
              <a:buSzPts val="1300"/>
              <a:buFont typeface="Helvetica"/>
              <a:buChar char="●"/>
              <a:defRPr>
                <a:solidFill>
                  <a:schemeClr val="accent2"/>
                </a:solidFill>
              </a:defRPr>
            </a:lvl1pPr>
            <a:lvl2pPr marL="9686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2pPr>
            <a:lvl3pPr marL="14258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3pPr>
            <a:lvl4pPr marL="18830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4pPr>
            <a:lvl5pPr marL="23402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5;p3"/>
          <p:cNvSpPr/>
          <p:nvPr/>
        </p:nvSpPr>
        <p:spPr>
          <a:xfrm>
            <a:off x="-1" y="48097"/>
            <a:ext cx="9144253" cy="4398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3" name="Google Shape;16;p3"/>
          <p:cNvSpPr/>
          <p:nvPr/>
        </p:nvSpPr>
        <p:spPr>
          <a:xfrm>
            <a:off x="-1" y="-2"/>
            <a:ext cx="9144253" cy="4398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599" y="8707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311698" y="539725"/>
            <a:ext cx="8520604" cy="128250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21;p4"/>
          <p:cNvSpPr/>
          <p:nvPr/>
        </p:nvSpPr>
        <p:spPr>
          <a:xfrm>
            <a:off x="-2" y="44124"/>
            <a:ext cx="4313630" cy="43993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"/>
                </a:moveTo>
                <a:lnTo>
                  <a:pt x="21584" y="0"/>
                </a:lnTo>
                <a:lnTo>
                  <a:pt x="21600" y="15532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22;p4"/>
          <p:cNvSpPr/>
          <p:nvPr/>
        </p:nvSpPr>
        <p:spPr>
          <a:xfrm>
            <a:off x="-127" y="0"/>
            <a:ext cx="4316904" cy="43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"/>
                </a:moveTo>
                <a:lnTo>
                  <a:pt x="21600" y="0"/>
                </a:lnTo>
                <a:lnTo>
                  <a:pt x="21586" y="15533"/>
                </a:lnTo>
                <a:lnTo>
                  <a:pt x="0" y="21600"/>
                </a:lnTo>
                <a:close/>
              </a:path>
            </a:pathLst>
          </a:custGeom>
          <a:solidFill>
            <a:srgbClr val="31394D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35" name="Title Text"/>
          <p:cNvSpPr txBox="1"/>
          <p:nvPr>
            <p:ph type="title"/>
          </p:nvPr>
        </p:nvSpPr>
        <p:spPr>
          <a:xfrm>
            <a:off x="311723" y="500923"/>
            <a:ext cx="3706504" cy="250890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6" name="Body Level One…"/>
          <p:cNvSpPr txBox="1"/>
          <p:nvPr>
            <p:ph type="body" sz="half" idx="1"/>
          </p:nvPr>
        </p:nvSpPr>
        <p:spPr>
          <a:xfrm>
            <a:off x="4644675" y="500923"/>
            <a:ext cx="4166400" cy="4098603"/>
          </a:xfrm>
          <a:prstGeom prst="rect">
            <a:avLst/>
          </a:prstGeom>
        </p:spPr>
        <p:txBody>
          <a:bodyPr anchor="t"/>
          <a:lstStyle>
            <a:lvl1pPr marL="457200" indent="-311150">
              <a:lnSpc>
                <a:spcPct val="115000"/>
              </a:lnSpc>
              <a:buClr>
                <a:srgbClr val="666666"/>
              </a:buClr>
              <a:buSzPts val="1300"/>
              <a:buFont typeface="Helvetica"/>
              <a:buChar char="●"/>
              <a:defRPr>
                <a:solidFill>
                  <a:srgbClr val="666666"/>
                </a:solidFill>
              </a:defRPr>
            </a:lvl1pPr>
            <a:lvl2pPr marL="9686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2pPr>
            <a:lvl3pPr marL="14258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3pPr>
            <a:lvl4pPr marL="18830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4pPr>
            <a:lvl5pPr marL="23402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45" name="Title Text"/>
          <p:cNvSpPr txBox="1"/>
          <p:nvPr>
            <p:ph type="title"/>
          </p:nvPr>
        </p:nvSpPr>
        <p:spPr>
          <a:xfrm>
            <a:off x="311723" y="500923"/>
            <a:ext cx="8520604" cy="62370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311698" y="1505698"/>
            <a:ext cx="3999904" cy="3076202"/>
          </a:xfrm>
          <a:prstGeom prst="rect">
            <a:avLst/>
          </a:prstGeom>
        </p:spPr>
        <p:txBody>
          <a:bodyPr anchor="t"/>
          <a:lstStyle>
            <a:lvl1pPr marL="457200" indent="-311150">
              <a:lnSpc>
                <a:spcPct val="115000"/>
              </a:lnSpc>
              <a:buClr>
                <a:srgbClr val="666666"/>
              </a:buClr>
              <a:buSzPts val="1300"/>
              <a:buFont typeface="Helvetica"/>
              <a:buChar char="●"/>
              <a:defRPr>
                <a:solidFill>
                  <a:srgbClr val="666666"/>
                </a:solidFill>
              </a:defRPr>
            </a:lvl1pPr>
            <a:lvl2pPr marL="9686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2pPr>
            <a:lvl3pPr marL="14258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3pPr>
            <a:lvl4pPr marL="18830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4pPr>
            <a:lvl5pPr marL="2340261">
              <a:lnSpc>
                <a:spcPct val="115000"/>
              </a:lnSpc>
              <a:buClr>
                <a:srgbClr val="666666"/>
              </a:buClr>
              <a:buFont typeface="Helvetica"/>
              <a:defRPr>
                <a:solidFill>
                  <a:srgbClr val="66666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0;p5"/>
          <p:cNvSpPr txBox="1"/>
          <p:nvPr>
            <p:ph type="body" sz="half" idx="21"/>
          </p:nvPr>
        </p:nvSpPr>
        <p:spPr>
          <a:xfrm>
            <a:off x="4832397" y="1505698"/>
            <a:ext cx="3999905" cy="3076202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56" name="Title Text"/>
          <p:cNvSpPr txBox="1"/>
          <p:nvPr>
            <p:ph type="title"/>
          </p:nvPr>
        </p:nvSpPr>
        <p:spPr>
          <a:xfrm>
            <a:off x="311723" y="500923"/>
            <a:ext cx="8520604" cy="62370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37;p7"/>
          <p:cNvSpPr/>
          <p:nvPr/>
        </p:nvSpPr>
        <p:spPr>
          <a:xfrm>
            <a:off x="-2" y="0"/>
            <a:ext cx="3764404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xfrm>
            <a:off x="311723" y="500923"/>
            <a:ext cx="3127502" cy="18291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sz="quarter" idx="1"/>
          </p:nvPr>
        </p:nvSpPr>
        <p:spPr>
          <a:xfrm>
            <a:off x="311698" y="2390650"/>
            <a:ext cx="3127502" cy="2298002"/>
          </a:xfrm>
          <a:prstGeom prst="rect">
            <a:avLst/>
          </a:prstGeom>
        </p:spPr>
        <p:txBody>
          <a:bodyPr anchor="t"/>
          <a:lstStyle>
            <a:lvl1pPr marL="457200" indent="-311150">
              <a:lnSpc>
                <a:spcPct val="115000"/>
              </a:lnSpc>
              <a:buClr>
                <a:schemeClr val="accent2"/>
              </a:buClr>
              <a:buSzPts val="1300"/>
              <a:buFont typeface="Helvetica"/>
              <a:buChar char="●"/>
              <a:defRPr>
                <a:solidFill>
                  <a:schemeClr val="accent2"/>
                </a:solidFill>
              </a:defRPr>
            </a:lvl1pPr>
            <a:lvl2pPr marL="9686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2pPr>
            <a:lvl3pPr marL="14258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3pPr>
            <a:lvl4pPr marL="18830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4pPr>
            <a:lvl5pPr marL="2340261">
              <a:lnSpc>
                <a:spcPct val="115000"/>
              </a:lnSpc>
              <a:buClr>
                <a:schemeClr val="accent2"/>
              </a:buClr>
              <a:buFont typeface="Helvetica"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/>
          <p:nvPr>
            <p:ph type="title"/>
          </p:nvPr>
        </p:nvSpPr>
        <p:spPr>
          <a:xfrm>
            <a:off x="311673" y="798598"/>
            <a:ext cx="6247804" cy="3546303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311298" y="500923"/>
            <a:ext cx="3704403" cy="204960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304800" y="2626723"/>
            <a:ext cx="3704400" cy="926702"/>
          </a:xfrm>
          <a:prstGeom prst="rect">
            <a:avLst/>
          </a:prstGeom>
        </p:spPr>
        <p:txBody>
          <a:bodyPr anchor="t"/>
          <a:lstStyle>
            <a:lvl1pPr marL="19050" indent="127000">
              <a:defRPr sz="1600">
                <a:solidFill>
                  <a:schemeClr val="accent2"/>
                </a:solidFill>
              </a:defRPr>
            </a:lvl1pPr>
            <a:lvl2pPr marL="19050" indent="146050">
              <a:buSzTx/>
              <a:buNone/>
              <a:defRPr sz="1600">
                <a:solidFill>
                  <a:schemeClr val="accent2"/>
                </a:solidFill>
              </a:defRPr>
            </a:lvl2pPr>
            <a:lvl3pPr marL="19050" indent="146050">
              <a:buSzTx/>
              <a:buNone/>
              <a:defRPr sz="1600">
                <a:solidFill>
                  <a:schemeClr val="accent2"/>
                </a:solidFill>
              </a:defRPr>
            </a:lvl3pPr>
            <a:lvl4pPr marL="19050" indent="146050">
              <a:buSzTx/>
              <a:buNone/>
              <a:defRPr sz="1600">
                <a:solidFill>
                  <a:schemeClr val="accent2"/>
                </a:solidFill>
              </a:defRPr>
            </a:lvl4pPr>
            <a:lvl5pPr marL="19050" indent="146050">
              <a:buSz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Google Shape;48;p9"/>
          <p:cNvSpPr txBox="1"/>
          <p:nvPr>
            <p:ph type="body" sz="half" idx="21"/>
          </p:nvPr>
        </p:nvSpPr>
        <p:spPr>
          <a:xfrm>
            <a:off x="4879025" y="500922"/>
            <a:ext cx="3954000" cy="4111504"/>
          </a:xfrm>
          <a:prstGeom prst="rect">
            <a:avLst/>
          </a:prstGeom>
        </p:spPr>
        <p:txBody>
          <a:bodyPr anchor="t"/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1;p10"/>
          <p:cNvSpPr/>
          <p:nvPr/>
        </p:nvSpPr>
        <p:spPr>
          <a:xfrm>
            <a:off x="0" y="4368998"/>
            <a:ext cx="9144000" cy="774304"/>
          </a:xfrm>
          <a:prstGeom prst="rect">
            <a:avLst/>
          </a:prstGeom>
          <a:solidFill>
            <a:srgbClr val="31394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8" y="4521398"/>
            <a:ext cx="7979403" cy="46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1370012" y="1028700"/>
            <a:ext cx="7315201" cy="1634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8698611" y="4686043"/>
            <a:ext cx="322547" cy="347947"/>
          </a:xfrm>
          <a:prstGeom prst="rect">
            <a:avLst/>
          </a:prstGeom>
          <a:ln w="12700">
            <a:miter lim="400000"/>
          </a:ln>
        </p:spPr>
        <p:txBody>
          <a:bodyPr wrap="none" lIns="91422" tIns="91422" rIns="91422" bIns="91422" anchor="ctr">
            <a:normAutofit fontScale="100000" lnSpcReduction="0"/>
          </a:bodyPr>
          <a:lstStyle>
            <a:lvl1pPr algn="r">
              <a:defRPr sz="1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9pPr>
    </p:titleStyle>
    <p:bodyStyle>
      <a:lvl1pPr marL="0" marR="0" indent="228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1pPr>
      <a:lvl2pPr marL="1197261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○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2pPr>
      <a:lvl3pPr marL="1654461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■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3pPr>
      <a:lvl4pPr marL="2111661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●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4pPr>
      <a:lvl5pPr marL="2568861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○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5pPr>
      <a:lvl6pPr marL="3026061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■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6pPr>
      <a:lvl7pPr marL="3483262" marR="0" indent="-35271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●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7pPr>
      <a:lvl8pPr marL="3940462" marR="0" indent="-35271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○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8pPr>
      <a:lvl9pPr marL="4397662" marR="0" indent="-352712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300"/>
        <a:buFontTx/>
        <a:buChar char="■"/>
        <a:tabLst/>
        <a:defRPr b="0" baseline="0" cap="none" i="0" spc="0" strike="noStrike" sz="1300" u="none">
          <a:solidFill>
            <a:srgbClr val="FFFFFF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5.png"/><Relationship Id="rId5" Type="http://schemas.openxmlformats.org/officeDocument/2006/relationships/video" Target="../media/media2.mp4"/><Relationship Id="rId6" Type="http://schemas.microsoft.com/office/2007/relationships/media" Target="../media/media2.mp4"/><Relationship Id="rId7" Type="http://schemas.openxmlformats.org/officeDocument/2006/relationships/image" Target="../media/image6.png"/><Relationship Id="rId8" Type="http://schemas.openxmlformats.org/officeDocument/2006/relationships/video" Target="../media/media3.mp4"/><Relationship Id="rId9" Type="http://schemas.microsoft.com/office/2007/relationships/media" Target="../media/media3.mp4"/><Relationship Id="rId10" Type="http://schemas.openxmlformats.org/officeDocument/2006/relationships/image" Target="../media/image7.png"/><Relationship Id="rId11" Type="http://schemas.openxmlformats.org/officeDocument/2006/relationships/video" Target="../media/media4.mp4"/><Relationship Id="rId12" Type="http://schemas.microsoft.com/office/2007/relationships/media" Target="../media/media4.mp4"/><Relationship Id="rId1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64;p13"/>
          <p:cNvSpPr txBox="1"/>
          <p:nvPr>
            <p:ph type="subTitle" sz="quarter" idx="1"/>
          </p:nvPr>
        </p:nvSpPr>
        <p:spPr>
          <a:xfrm>
            <a:off x="311700" y="1313585"/>
            <a:ext cx="4242600" cy="738303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By: Alvaro Morales</a:t>
            </a:r>
          </a:p>
        </p:txBody>
      </p:sp>
      <p:sp>
        <p:nvSpPr>
          <p:cNvPr id="120" name="Google Shape;65;p13"/>
          <p:cNvSpPr txBox="1"/>
          <p:nvPr>
            <p:ph type="ctrTitle"/>
          </p:nvPr>
        </p:nvSpPr>
        <p:spPr>
          <a:xfrm>
            <a:off x="311699" y="539725"/>
            <a:ext cx="8520602" cy="738300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000000"/>
                </a:solidFill>
              </a:defRPr>
            </a:lvl1pPr>
          </a:lstStyle>
          <a:p>
            <a:pPr/>
            <a:r>
              <a:t>Simulating the Effectiveness of Berkeley Study Spaces</a:t>
            </a:r>
          </a:p>
        </p:txBody>
      </p:sp>
      <p:pic>
        <p:nvPicPr>
          <p:cNvPr id="121" name="Google Shape;66;p13" descr="Google Shape;66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3053" y="1270489"/>
            <a:ext cx="5056324" cy="337088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oogle Shape;67;p13"/>
          <p:cNvSpPr txBox="1"/>
          <p:nvPr/>
        </p:nvSpPr>
        <p:spPr>
          <a:xfrm>
            <a:off x="3575548" y="4611146"/>
            <a:ext cx="1992904" cy="348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normAutofit fontScale="100000" lnSpcReduction="0"/>
          </a:bodyPr>
          <a:lstStyle>
            <a:lvl1pPr defTabSz="832102">
              <a:defRPr sz="9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Sodoi Tasting House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72;p14"/>
          <p:cNvSpPr txBox="1"/>
          <p:nvPr>
            <p:ph type="title"/>
          </p:nvPr>
        </p:nvSpPr>
        <p:spPr>
          <a:xfrm>
            <a:off x="353575" y="2854923"/>
            <a:ext cx="3487500" cy="81870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Kresge Engineering Library</a:t>
            </a:r>
          </a:p>
        </p:txBody>
      </p:sp>
      <p:sp>
        <p:nvSpPr>
          <p:cNvPr id="125" name="Google Shape;73;p14"/>
          <p:cNvSpPr txBox="1"/>
          <p:nvPr>
            <p:ph type="body" sz="half" idx="1"/>
          </p:nvPr>
        </p:nvSpPr>
        <p:spPr>
          <a:xfrm>
            <a:off x="4644675" y="500922"/>
            <a:ext cx="4166400" cy="4098601"/>
          </a:xfrm>
          <a:prstGeom prst="rect">
            <a:avLst/>
          </a:prstGeom>
        </p:spPr>
        <p:txBody>
          <a:bodyPr/>
          <a:lstStyle/>
          <a:p>
            <a:pPr marL="0" indent="0" defTabSz="877822">
              <a:buSzTx/>
              <a:buNone/>
              <a:defRPr sz="2500"/>
            </a:pPr>
            <a:r>
              <a:t>Basic Idea:</a:t>
            </a:r>
          </a:p>
          <a:p>
            <a:pPr marL="438911" indent="-323085" defTabSz="877822">
              <a:spcBef>
                <a:spcPts val="1100"/>
              </a:spcBef>
              <a:buSzPts val="1600"/>
              <a:defRPr sz="1600"/>
            </a:pPr>
            <a:r>
              <a:t>Students enter a library, coffee shop, lounge, etc. and have relatively simple behavior</a:t>
            </a:r>
          </a:p>
          <a:p>
            <a:pPr marL="438911" indent="-323085" defTabSz="877822">
              <a:buSzPts val="1600"/>
              <a:defRPr sz="1600"/>
            </a:pPr>
            <a:r>
              <a:t>They will walk around the area looking for a seat</a:t>
            </a:r>
          </a:p>
          <a:p>
            <a:pPr marL="438911" indent="-323085" defTabSz="877822">
              <a:buSzPts val="1600"/>
              <a:defRPr sz="1600"/>
            </a:pPr>
            <a:r>
              <a:t>If a student loops back to a previous position in their path, they typically leave</a:t>
            </a:r>
          </a:p>
          <a:p>
            <a:pPr marL="438911" indent="-323085" defTabSz="877822">
              <a:buSzPts val="1600"/>
              <a:defRPr sz="1600"/>
            </a:pPr>
            <a:r>
              <a:t>This behavior can be simulated by a random walk. </a:t>
            </a:r>
          </a:p>
        </p:txBody>
      </p:sp>
      <p:pic>
        <p:nvPicPr>
          <p:cNvPr id="126" name="Google Shape;74;p14" descr="Google Shape;74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723" y="330525"/>
            <a:ext cx="3706503" cy="2470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79;p15"/>
          <p:cNvSpPr txBox="1"/>
          <p:nvPr>
            <p:ph type="body" sz="half" idx="1"/>
          </p:nvPr>
        </p:nvSpPr>
        <p:spPr>
          <a:xfrm>
            <a:off x="4644675" y="500922"/>
            <a:ext cx="4166400" cy="4098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/>
            </a:pPr>
            <a:r>
              <a:t>Simulation Principles:</a:t>
            </a:r>
          </a:p>
          <a:p>
            <a:pPr indent="-336550">
              <a:spcBef>
                <a:spcPts val="1200"/>
              </a:spcBef>
              <a:buSzPts val="1700"/>
              <a:defRPr sz="1700"/>
            </a:pPr>
            <a:r>
              <a:t>Students prefer to keep walking in the same direction</a:t>
            </a:r>
          </a:p>
          <a:p>
            <a:pPr indent="-336550">
              <a:buSzPts val="1700"/>
              <a:defRPr sz="1700"/>
            </a:pPr>
            <a:r>
              <a:t>Students prefer to take paths that lead away from walls, obstacles, etc.</a:t>
            </a:r>
          </a:p>
          <a:p>
            <a:pPr indent="-336550">
              <a:buSzPts val="1700"/>
              <a:defRPr sz="1700"/>
            </a:pPr>
            <a:r>
              <a:t>Students upon creating a cycle leave the space</a:t>
            </a:r>
          </a:p>
          <a:p>
            <a:pPr indent="-336550">
              <a:buSzPts val="1700"/>
              <a:defRPr sz="1700"/>
            </a:pPr>
            <a:r>
              <a:t>Seats that share tables are typically treated as one seat</a:t>
            </a:r>
          </a:p>
        </p:txBody>
      </p:sp>
      <p:pic>
        <p:nvPicPr>
          <p:cNvPr id="129" name="Google Shape;80;p15" descr="Google Shape;80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375" y="396273"/>
            <a:ext cx="3623651" cy="3032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85;p16"/>
          <p:cNvSpPr txBox="1"/>
          <p:nvPr>
            <p:ph type="title"/>
          </p:nvPr>
        </p:nvSpPr>
        <p:spPr>
          <a:xfrm>
            <a:off x="311724" y="500923"/>
            <a:ext cx="8520602" cy="623704"/>
          </a:xfrm>
          <a:prstGeom prst="rect">
            <a:avLst/>
          </a:prstGeom>
        </p:spPr>
        <p:txBody>
          <a:bodyPr/>
          <a:lstStyle>
            <a:lvl1pPr defTabSz="850391">
              <a:defRPr sz="2600"/>
            </a:lvl1pPr>
          </a:lstStyle>
          <a:p>
            <a:pPr/>
            <a:r>
              <a:t>Off-Campus boards used for evaluation</a:t>
            </a:r>
          </a:p>
        </p:txBody>
      </p:sp>
      <p:pic>
        <p:nvPicPr>
          <p:cNvPr id="132" name="Google Shape;86;p16" descr="Google Shape;86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925" y="2027207"/>
            <a:ext cx="4179726" cy="2997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ogle Shape;87;p16" descr="Google Shape;87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1033" y="1451844"/>
            <a:ext cx="2348729" cy="3638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92;p17"/>
          <p:cNvSpPr txBox="1"/>
          <p:nvPr>
            <p:ph type="title"/>
          </p:nvPr>
        </p:nvSpPr>
        <p:spPr>
          <a:xfrm>
            <a:off x="311724" y="500923"/>
            <a:ext cx="8520602" cy="623704"/>
          </a:xfrm>
          <a:prstGeom prst="rect">
            <a:avLst/>
          </a:prstGeom>
        </p:spPr>
        <p:txBody>
          <a:bodyPr/>
          <a:lstStyle>
            <a:lvl1pPr defTabSz="850391">
              <a:defRPr sz="2600"/>
            </a:lvl1pPr>
          </a:lstStyle>
          <a:p>
            <a:pPr/>
            <a:r>
              <a:t>On-Campus boards used for evaluation</a:t>
            </a:r>
          </a:p>
        </p:txBody>
      </p:sp>
      <p:pic>
        <p:nvPicPr>
          <p:cNvPr id="136" name="Google Shape;93;p17" descr="Google Shape;93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277023"/>
            <a:ext cx="4030444" cy="3714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Google Shape;94;p17" descr="Google Shape;94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8443" y="1277023"/>
            <a:ext cx="3270473" cy="3714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03;p18"/>
          <p:cNvSpPr txBox="1"/>
          <p:nvPr/>
        </p:nvSpPr>
        <p:spPr>
          <a:xfrm>
            <a:off x="5301062" y="608037"/>
            <a:ext cx="3116103" cy="71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Simulations</a:t>
            </a:r>
          </a:p>
        </p:txBody>
      </p:sp>
      <p:pic>
        <p:nvPicPr>
          <p:cNvPr id="140" name="1951_Coffee_Simulation_Speedup.mp4" descr="1951_Coffee_Simulation_Speedup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90867" y="-272332"/>
            <a:ext cx="4199312" cy="3149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MLK_1st_Floor_Simulation_AdobeExpress.mp4" descr="MLK_1st_Floor_Simulation_AdobeExpress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-253180" y="2545571"/>
            <a:ext cx="3116103" cy="233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Sodoi_Simulation_Speedup.mp4" descr="Sodoi_Simulation_Speedup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472344" y="1994016"/>
            <a:ext cx="4199312" cy="3149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Kresge_1st_Floor_Simulation_Speedup.mp4" descr="Kresge_1st_Floor_Simulation_Speedup.mp4"/>
          <p:cNvPicPr>
            <a:picLocks noChangeAspect="0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5548398" y="1994016"/>
            <a:ext cx="4199313" cy="3149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8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104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9573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424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0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3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mediacall" nodeType="clickEffect" presetSubtype="0" presetID="3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5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  <p:seq concurrent="1" prevAc="none" nextAc="seek">
              <p:cTn id="36" evtFilter="cancelBubble" nodeType="interactiveSeq" restart="whenNotActive" fill="hold">
                <p:stCondLst>
                  <p:cond delay="0" evt="onClick">
                    <p:tgtEl>
                      <p:spTgt spid="14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0"/>
                  </p:tgtEl>
                </p:cond>
              </p:nextCondLst>
            </p:seq>
            <p:video fullScrn="0">
              <p:cMediaNode mute="0" showWhenStopped="1" numSld="1" vol="100000">
                <p:cTn id="41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  <p:seq concurrent="1" prevAc="none" nextAc="seek">
              <p:cTn id="42" evtFilter="cancelBubble" nodeType="interactiveSeq" restart="whenNotActive" fill="hold">
                <p:stCondLst>
                  <p:cond delay="0" evt="onClick">
                    <p:tgtEl>
                      <p:spTgt spid="14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1"/>
                  </p:tgtEl>
                </p:cond>
              </p:nextCondLst>
            </p:seq>
            <p:video fullScrn="0">
              <p:cMediaNode mute="0" showWhenStopped="1" numSld="1" vol="100000">
                <p:cTn id="4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  <p:seq concurrent="1" prevAc="none" nextAc="seek">
              <p:cTn id="48" evtFilter="cancelBubble" nodeType="interactiveSeq" restart="whenNotActive" fill="hold">
                <p:stCondLst>
                  <p:cond delay="0" evt="onClick">
                    <p:tgtEl>
                      <p:spTgt spid="1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2"/>
                  </p:tgtEl>
                </p:cond>
              </p:nextCondLst>
            </p:seq>
            <p:video fullScrn="0">
              <p:cMediaNode mute="0" showWhenStopped="1" numSld="1" vol="100000">
                <p:cTn id="53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  <p:seq concurrent="1" prevAc="none" nextAc="seek">
              <p:cTn id="54" evtFilter="cancelBubble" nodeType="interactiveSeq" restart="whenNotActive" fill="hold">
                <p:stCondLst>
                  <p:cond delay="0" evt="onClick">
                    <p:tgtEl>
                      <p:spTgt spid="1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08;p19"/>
          <p:cNvSpPr txBox="1"/>
          <p:nvPr>
            <p:ph type="title"/>
          </p:nvPr>
        </p:nvSpPr>
        <p:spPr>
          <a:xfrm>
            <a:off x="311724" y="500923"/>
            <a:ext cx="8520602" cy="623704"/>
          </a:xfrm>
          <a:prstGeom prst="rect">
            <a:avLst/>
          </a:prstGeom>
        </p:spPr>
        <p:txBody>
          <a:bodyPr/>
          <a:lstStyle>
            <a:lvl1pPr defTabSz="850391">
              <a:defRPr sz="2600"/>
            </a:lvl1pPr>
          </a:lstStyle>
          <a:p>
            <a:pPr/>
            <a:r>
              <a:t>Off-Campus final boards</a:t>
            </a:r>
          </a:p>
        </p:txBody>
      </p:sp>
      <p:pic>
        <p:nvPicPr>
          <p:cNvPr id="146" name="Google Shape;109;p19" descr="Google Shape;109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726" y="2440475"/>
            <a:ext cx="3424850" cy="227402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oogle Shape;110;p19"/>
          <p:cNvSpPr txBox="1"/>
          <p:nvPr/>
        </p:nvSpPr>
        <p:spPr>
          <a:xfrm>
            <a:off x="311749" y="1978866"/>
            <a:ext cx="3424803" cy="436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1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1951 Coffee - All seats filled (100%)</a:t>
            </a:r>
          </a:p>
        </p:txBody>
      </p:sp>
      <p:pic>
        <p:nvPicPr>
          <p:cNvPr id="148" name="Google Shape;111;p19" descr="Google Shape;111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4624" y="1576524"/>
            <a:ext cx="2033453" cy="356698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Google Shape;112;p19"/>
          <p:cNvSpPr txBox="1"/>
          <p:nvPr/>
        </p:nvSpPr>
        <p:spPr>
          <a:xfrm>
            <a:off x="3788890" y="1635305"/>
            <a:ext cx="3264303" cy="436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1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Sodoi - 39/44 seats filled (~89%)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17;p20"/>
          <p:cNvSpPr txBox="1"/>
          <p:nvPr>
            <p:ph type="title"/>
          </p:nvPr>
        </p:nvSpPr>
        <p:spPr>
          <a:xfrm>
            <a:off x="311724" y="500923"/>
            <a:ext cx="8520602" cy="623704"/>
          </a:xfrm>
          <a:prstGeom prst="rect">
            <a:avLst/>
          </a:prstGeom>
        </p:spPr>
        <p:txBody>
          <a:bodyPr/>
          <a:lstStyle>
            <a:lvl1pPr defTabSz="850391">
              <a:defRPr sz="2600"/>
            </a:lvl1pPr>
          </a:lstStyle>
          <a:p>
            <a:pPr/>
            <a:r>
              <a:t>On-Campus final boards</a:t>
            </a:r>
          </a:p>
        </p:txBody>
      </p:sp>
      <p:sp>
        <p:nvSpPr>
          <p:cNvPr id="152" name="Google Shape;118;p20"/>
          <p:cNvSpPr txBox="1"/>
          <p:nvPr/>
        </p:nvSpPr>
        <p:spPr>
          <a:xfrm>
            <a:off x="311725" y="1551623"/>
            <a:ext cx="4395274" cy="538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MLK 1st Floor - 61/102 (~60%)</a:t>
            </a:r>
          </a:p>
        </p:txBody>
      </p:sp>
      <p:sp>
        <p:nvSpPr>
          <p:cNvPr id="153" name="Google Shape;119;p20"/>
          <p:cNvSpPr txBox="1"/>
          <p:nvPr/>
        </p:nvSpPr>
        <p:spPr>
          <a:xfrm>
            <a:off x="5373199" y="1551623"/>
            <a:ext cx="3667803" cy="4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17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Kresge - 64/135  seats filled (~47%)</a:t>
            </a:r>
          </a:p>
        </p:txBody>
      </p:sp>
      <p:pic>
        <p:nvPicPr>
          <p:cNvPr id="154" name="Google Shape;120;p20" descr="Google Shape;120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797" y="2075425"/>
            <a:ext cx="2726479" cy="273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121;p20" descr="Google Shape;121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9324" y="1951825"/>
            <a:ext cx="2726478" cy="31005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26;p21"/>
          <p:cNvSpPr txBox="1"/>
          <p:nvPr>
            <p:ph type="title"/>
          </p:nvPr>
        </p:nvSpPr>
        <p:spPr>
          <a:xfrm>
            <a:off x="311724" y="500923"/>
            <a:ext cx="8520602" cy="623704"/>
          </a:xfrm>
          <a:prstGeom prst="rect">
            <a:avLst/>
          </a:prstGeom>
        </p:spPr>
        <p:txBody>
          <a:bodyPr/>
          <a:lstStyle>
            <a:lvl1pPr defTabSz="850391">
              <a:defRPr sz="2600"/>
            </a:lvl1pPr>
          </a:lstStyle>
          <a:p>
            <a:pPr/>
            <a:r>
              <a:t>Future Improvements</a:t>
            </a:r>
          </a:p>
        </p:txBody>
      </p:sp>
      <p:sp>
        <p:nvSpPr>
          <p:cNvPr id="158" name="Google Shape;127;p21"/>
          <p:cNvSpPr txBox="1"/>
          <p:nvPr/>
        </p:nvSpPr>
        <p:spPr>
          <a:xfrm>
            <a:off x="168950" y="1528749"/>
            <a:ext cx="8244300" cy="140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marL="457200" indent="-381000">
              <a:buClr>
                <a:srgbClr val="000000"/>
              </a:buClr>
              <a:buSzPts val="2400"/>
              <a:buFont typeface="Helvetica"/>
              <a:buChar char="●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Add simple vision to students</a:t>
            </a:r>
          </a:p>
          <a:p>
            <a:pPr marL="457200" indent="-381000">
              <a:buClr>
                <a:srgbClr val="000000"/>
              </a:buClr>
              <a:buSzPts val="2400"/>
              <a:buFont typeface="Helvetica"/>
              <a:buChar char="●"/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Prevent 360</a:t>
            </a:r>
            <a:r>
              <a:rPr>
                <a:solidFill>
                  <a:srgbClr val="333333"/>
                </a:solidFill>
              </a:rPr>
              <a:t>° turns that kill walks prematurely</a:t>
            </a:r>
          </a:p>
          <a:p>
            <a:pPr marL="457200" indent="-381000">
              <a:buClr>
                <a:srgbClr val="333333"/>
              </a:buClr>
              <a:buSzPts val="2400"/>
              <a:buFont typeface="Helvetica"/>
              <a:buChar char="●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Add students that come in groups</a:t>
            </a:r>
          </a:p>
        </p:txBody>
      </p:sp>
      <p:pic>
        <p:nvPicPr>
          <p:cNvPr id="159" name="origin.jpg" descr="orig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5679" y="2640756"/>
            <a:ext cx="3663706" cy="243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127;p21"/>
          <p:cNvSpPr txBox="1"/>
          <p:nvPr/>
        </p:nvSpPr>
        <p:spPr>
          <a:xfrm>
            <a:off x="3647656" y="4562802"/>
            <a:ext cx="2060109" cy="551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>
              <a:defRPr sz="2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1951 Coffee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33333"/>
      </a:dk1>
      <a:lt1>
        <a:srgbClr val="EDE3DA"/>
      </a:lt1>
      <a:dk2>
        <a:srgbClr val="A7A7A7"/>
      </a:dk2>
      <a:lt2>
        <a:srgbClr val="53535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00FF"/>
      </a:hlink>
      <a:folHlink>
        <a:srgbClr val="FF00FF"/>
      </a:folHlink>
    </a:clrScheme>
    <a:fontScheme name="Paradig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radig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00FF"/>
      </a:hlink>
      <a:folHlink>
        <a:srgbClr val="FF00FF"/>
      </a:folHlink>
    </a:clrScheme>
    <a:fontScheme name="Paradigm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aradig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33333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