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</p:sldIdLst>
  <p:sldSz cy="5143500" cx="9144000"/>
  <p:notesSz cx="6858000" cy="9144000"/>
  <p:embeddedFontLst>
    <p:embeddedFont>
      <p:font typeface="Roboto"/>
      <p:regular r:id="rId14"/>
      <p:bold r:id="rId15"/>
      <p:italic r:id="rId16"/>
      <p:boldItalic r:id="rId17"/>
    </p:embeddedFont>
    <p:embeddedFont>
      <p:font typeface="Merriweather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94DD395-2864-464A-9839-274A6292CB27}">
  <a:tblStyle styleId="{694DD395-2864-464A-9839-274A6292CB2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erriweather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21" Type="http://schemas.openxmlformats.org/officeDocument/2006/relationships/font" Target="fonts/Merriweather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font" Target="fonts/Roboto-bold.fntdata"/><Relationship Id="rId14" Type="http://schemas.openxmlformats.org/officeDocument/2006/relationships/font" Target="fonts/Roboto-regular.fntdata"/><Relationship Id="rId17" Type="http://schemas.openxmlformats.org/officeDocument/2006/relationships/font" Target="fonts/Roboto-boldItalic.fntdata"/><Relationship Id="rId16" Type="http://schemas.openxmlformats.org/officeDocument/2006/relationships/font" Target="fonts/Roboto-italic.fntdata"/><Relationship Id="rId5" Type="http://schemas.openxmlformats.org/officeDocument/2006/relationships/slideMaster" Target="slideMasters/slideMaster1.xml"/><Relationship Id="rId19" Type="http://schemas.openxmlformats.org/officeDocument/2006/relationships/font" Target="fonts/Merriweather-bold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Merriweather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a0269ea950_0_6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a0269ea950_0_6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a0269ea950_0_5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a0269ea950_0_5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a0269ea950_0_6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a0269ea950_0_6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a0269ea950_0_6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a0269ea950_0_6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a0269ea950_0_6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a0269ea950_0_6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a0269ea950_0_6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a0269ea950_0_6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a0269ea950_0_6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a0269ea950_0_6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radig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Simulating the Evolution of Conditional Aggression</a:t>
            </a:r>
            <a:endParaRPr/>
          </a:p>
        </p:txBody>
      </p:sp>
      <p:sp>
        <p:nvSpPr>
          <p:cNvPr id="65" name="Google Shape;65;p13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Joshua Chen</a:t>
            </a:r>
            <a:endParaRPr/>
          </a:p>
        </p:txBody>
      </p:sp>
      <p:pic>
        <p:nvPicPr>
          <p:cNvPr id="66" name="Google Shape;6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9550" y="1822225"/>
            <a:ext cx="5649100" cy="31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Topic and Methods</a:t>
            </a:r>
            <a:endParaRPr/>
          </a:p>
        </p:txBody>
      </p:sp>
      <p:sp>
        <p:nvSpPr>
          <p:cNvPr id="72" name="Google Shape;72;p14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Agents look for food to survive to the next iteration and reproduce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If two agents arrive at the same food, they compete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Optimal agents will choose the strategy that performs best for them given their opponent</a:t>
            </a:r>
            <a:endParaRPr/>
          </a:p>
        </p:txBody>
      </p:sp>
      <p:sp>
        <p:nvSpPr>
          <p:cNvPr id="73" name="Google Shape;73;p14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Method: Monte Carlo Simulation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200 separate worlds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Each world has 200 agents with 400 units of food available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Run each world for 200 iterations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Average results for each world</a:t>
            </a:r>
            <a:endParaRPr/>
          </a:p>
        </p:txBody>
      </p:sp>
      <p:graphicFrame>
        <p:nvGraphicFramePr>
          <p:cNvPr id="74" name="Google Shape;74;p14"/>
          <p:cNvGraphicFramePr/>
          <p:nvPr/>
        </p:nvGraphicFramePr>
        <p:xfrm>
          <a:off x="853450" y="2571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{694DD395-2864-464A-9839-274A6292CB27}</a:tableStyleId>
              </a:tblPr>
              <a:tblGrid>
                <a:gridCol w="1199600"/>
                <a:gridCol w="1199600"/>
                <a:gridCol w="1199600"/>
              </a:tblGrid>
              <a:tr h="381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Passive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Aggressive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44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Passive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100%, 100%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r>
                        <a:rPr lang="en"/>
                        <a:t>0%, 150%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Aggressive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150%, 50%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0%, 0%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2875"/>
            <a:ext cx="9144000" cy="4937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0" y="0"/>
            <a:ext cx="476249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Trying to Improve Passive Performance</a:t>
            </a:r>
            <a:endParaRPr/>
          </a:p>
        </p:txBody>
      </p:sp>
      <p:sp>
        <p:nvSpPr>
          <p:cNvPr id="90" name="Google Shape;90;p17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Passive agents can only reproduce if they find food that is uncontested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91" name="Google Shape;91;p17"/>
          <p:cNvGraphicFramePr/>
          <p:nvPr/>
        </p:nvGraphicFramePr>
        <p:xfrm>
          <a:off x="5212275" y="1334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{694DD395-2864-464A-9839-274A6292CB27}</a:tableStyleId>
              </a:tblPr>
              <a:tblGrid>
                <a:gridCol w="1199600"/>
                <a:gridCol w="1199600"/>
                <a:gridCol w="1199600"/>
              </a:tblGrid>
              <a:tr h="381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Passive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Aggressive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44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Passive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FFFF00"/>
                          </a:highlight>
                        </a:rPr>
                        <a:t>125%, 125%</a:t>
                      </a:r>
                      <a:endParaRPr>
                        <a:highlight>
                          <a:srgbClr val="FFFF00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50%, 150%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Aggressive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150%, 50%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0%, 0%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2875"/>
            <a:ext cx="9144000" cy="4937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0" y="0"/>
            <a:ext cx="476249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