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63" r:id="rId6"/>
    <p:sldId id="257" r:id="rId7"/>
    <p:sldId id="264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704" autoAdjust="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6.png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98" y="1568741"/>
            <a:ext cx="5404047" cy="186025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4000" dirty="0"/>
              <a:t>Simulating Optical Properties with ray tracing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798" y="3615477"/>
            <a:ext cx="4941770" cy="396660"/>
          </a:xfrm>
        </p:spPr>
        <p:txBody>
          <a:bodyPr>
            <a:normAutofit/>
          </a:bodyPr>
          <a:lstStyle/>
          <a:p>
            <a:r>
              <a:rPr lang="en-US" dirty="0"/>
              <a:t>Rhea Senthil Kumar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1CF1B6B-23C7-6620-78CF-45FB4ED4C78F}"/>
              </a:ext>
            </a:extLst>
          </p:cNvPr>
          <p:cNvSpPr txBox="1">
            <a:spLocks/>
          </p:cNvSpPr>
          <p:nvPr/>
        </p:nvSpPr>
        <p:spPr>
          <a:xfrm>
            <a:off x="199798" y="3927268"/>
            <a:ext cx="4941770" cy="39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EPS 109 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5C4F9-2654-615F-5B57-F0F774D6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8741"/>
            <a:ext cx="5621266" cy="3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489898-23AF-5A42-6D37-25D868E543AF}"/>
              </a:ext>
            </a:extLst>
          </p:cNvPr>
          <p:cNvSpPr/>
          <p:nvPr/>
        </p:nvSpPr>
        <p:spPr>
          <a:xfrm>
            <a:off x="7228376" y="1237077"/>
            <a:ext cx="4061199" cy="27887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64" name="Title 1">
            <a:extLst>
              <a:ext uri="{FF2B5EF4-FFF2-40B4-BE49-F238E27FC236}">
                <a16:creationId xmlns:a16="http://schemas.microsoft.com/office/drawing/2014/main" id="{2FC0286B-D4AF-47D7-5583-407296EC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06" y="365022"/>
            <a:ext cx="8471388" cy="679611"/>
          </a:xfrm>
        </p:spPr>
        <p:txBody>
          <a:bodyPr>
            <a:normAutofit/>
          </a:bodyPr>
          <a:lstStyle/>
          <a:p>
            <a:r>
              <a:rPr lang="en-US" sz="3600" dirty="0"/>
              <a:t>An overview of Ray tracing</a:t>
            </a:r>
          </a:p>
        </p:txBody>
      </p:sp>
      <p:sp>
        <p:nvSpPr>
          <p:cNvPr id="366" name="Content Placeholder 2">
            <a:extLst>
              <a:ext uri="{FF2B5EF4-FFF2-40B4-BE49-F238E27FC236}">
                <a16:creationId xmlns:a16="http://schemas.microsoft.com/office/drawing/2014/main" id="{778B96A1-4C5B-A543-5C5E-2C56878BBC8F}"/>
              </a:ext>
            </a:extLst>
          </p:cNvPr>
          <p:cNvSpPr txBox="1">
            <a:spLocks/>
          </p:cNvSpPr>
          <p:nvPr/>
        </p:nvSpPr>
        <p:spPr>
          <a:xfrm>
            <a:off x="1115872" y="1237077"/>
            <a:ext cx="5810775" cy="2788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u="sng" dirty="0"/>
              <a:t>Ray tracing</a:t>
            </a:r>
            <a:r>
              <a:rPr lang="en-US" sz="2000" dirty="0"/>
              <a:t>: </a:t>
            </a:r>
            <a:r>
              <a:rPr lang="en-US" sz="1800" dirty="0"/>
              <a:t>rendering technique to compute visibility between points</a:t>
            </a:r>
          </a:p>
          <a:p>
            <a:pPr algn="l"/>
            <a:r>
              <a:rPr lang="en-US" sz="1800" dirty="0"/>
              <a:t>- </a:t>
            </a:r>
            <a:r>
              <a:rPr lang="en-US" sz="1600" dirty="0"/>
              <a:t>Compute intersection of origin ray with geometries in environment </a:t>
            </a:r>
          </a:p>
          <a:p>
            <a:pPr algn="l"/>
            <a:r>
              <a:rPr lang="en-US" sz="2000" u="sng" dirty="0"/>
              <a:t>Pinhole Camera Model</a:t>
            </a:r>
            <a:r>
              <a:rPr lang="en-US" sz="2000" dirty="0"/>
              <a:t>: </a:t>
            </a:r>
            <a:r>
              <a:rPr lang="en-US" sz="1800" dirty="0"/>
              <a:t>defines geometric relationship between a 3D point and its 2D corresponding projection onto the image plane</a:t>
            </a:r>
          </a:p>
          <a:p>
            <a:pPr algn="l"/>
            <a:r>
              <a:rPr lang="en-US" sz="2000" u="sng" dirty="0"/>
              <a:t>What is needed to perform ray tracing</a:t>
            </a:r>
            <a:r>
              <a:rPr lang="en-US" sz="2000" dirty="0"/>
              <a:t>: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Camera (3D position)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Screen (boundaries of FOV, aspect ratio)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Light source(s)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Object(s)</a:t>
            </a:r>
          </a:p>
          <a:p>
            <a:pPr marL="285750" indent="-285750" algn="l">
              <a:buFontTx/>
              <a:buChar char="-"/>
            </a:pPr>
            <a:endParaRPr lang="en-US" sz="1600" dirty="0"/>
          </a:p>
          <a:p>
            <a:pPr algn="l"/>
            <a:r>
              <a:rPr lang="en-US" sz="1800" dirty="0"/>
              <a:t>Simple! I only used NumPy and some geometry.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9B058-D08B-644C-39C5-4A0D6F015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096" y="1369547"/>
            <a:ext cx="3645762" cy="2493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B2F92-64B6-5598-1870-5CE0C627C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377" y="4188263"/>
            <a:ext cx="4061199" cy="21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0" y="759713"/>
            <a:ext cx="5931367" cy="67961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Properties of light: Blinn-</a:t>
            </a:r>
            <a:r>
              <a:rPr lang="en-US" sz="3600" dirty="0" err="1"/>
              <a:t>phong</a:t>
            </a:r>
            <a:r>
              <a:rPr lang="en-US" sz="3600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89" y="1674215"/>
            <a:ext cx="4480072" cy="2519363"/>
          </a:xfrm>
        </p:spPr>
        <p:txBody>
          <a:bodyPr>
            <a:noAutofit/>
          </a:bodyPr>
          <a:lstStyle/>
          <a:p>
            <a:r>
              <a:rPr lang="en-US" sz="1800" dirty="0"/>
              <a:t>Ambient: color in the absence of light</a:t>
            </a:r>
          </a:p>
          <a:p>
            <a:r>
              <a:rPr lang="en-US" sz="1800" dirty="0"/>
              <a:t>Diffuse: color of the object under isotropic white light</a:t>
            </a:r>
          </a:p>
          <a:p>
            <a:r>
              <a:rPr lang="en-US" sz="1800" dirty="0"/>
              <a:t>Specular: color of the shiny part of an object when light hits it</a:t>
            </a:r>
          </a:p>
          <a:p>
            <a:r>
              <a:rPr lang="en-US" sz="1800" dirty="0"/>
              <a:t>Shininess: numerical coefficient denoting how shiny an object is</a:t>
            </a:r>
          </a:p>
          <a:p>
            <a:r>
              <a:rPr lang="en-US" sz="1800" dirty="0"/>
              <a:t>Reflection depth: how many times light reflects off objects; intensity decreases as depth increases</a:t>
            </a:r>
          </a:p>
        </p:txBody>
      </p:sp>
      <p:pic>
        <p:nvPicPr>
          <p:cNvPr id="5" name="Picture 4" descr="Shape, rectangle">
            <a:extLst>
              <a:ext uri="{FF2B5EF4-FFF2-40B4-BE49-F238E27FC236}">
                <a16:creationId xmlns:a16="http://schemas.microsoft.com/office/drawing/2014/main" id="{F5927709-9450-6CC2-8CEE-1E351BBA1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339" y="1898346"/>
            <a:ext cx="5852172" cy="438912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BAECFA-CC2B-B1B3-B734-E817DA28A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339" y="1898346"/>
            <a:ext cx="5852172" cy="4389129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2A71702-DA0D-058D-F411-64D09F3DD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339" y="1898346"/>
            <a:ext cx="5852172" cy="4389129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B0D55FE7-1EE5-4975-C9D9-8A939CCE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339" y="1898346"/>
            <a:ext cx="5852172" cy="4389129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7DB2AB1F-B556-F111-52D4-E8E21F095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339" y="1898345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1">
            <a:hlinkClick r:id="" action="ppaction://media"/>
            <a:extLst>
              <a:ext uri="{FF2B5EF4-FFF2-40B4-BE49-F238E27FC236}">
                <a16:creationId xmlns:a16="http://schemas.microsoft.com/office/drawing/2014/main" id="{EB90A250-5D32-4F17-FF23-C8D335268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087" y="-2"/>
            <a:ext cx="5094913" cy="3821185"/>
          </a:xfrm>
          <a:prstGeom prst="rect">
            <a:avLst/>
          </a:prstGeom>
        </p:spPr>
      </p:pic>
      <p:pic>
        <p:nvPicPr>
          <p:cNvPr id="10" name="animation2">
            <a:hlinkClick r:id="" action="ppaction://media"/>
            <a:extLst>
              <a:ext uri="{FF2B5EF4-FFF2-40B4-BE49-F238E27FC236}">
                <a16:creationId xmlns:a16="http://schemas.microsoft.com/office/drawing/2014/main" id="{604496B2-89C1-5794-798F-E0785C3BCC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-1"/>
            <a:ext cx="5094913" cy="3821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27F96-795C-5BFE-2C12-7ACA56014A0D}"/>
              </a:ext>
            </a:extLst>
          </p:cNvPr>
          <p:cNvSpPr txBox="1"/>
          <p:nvPr/>
        </p:nvSpPr>
        <p:spPr>
          <a:xfrm>
            <a:off x="10680583" y="1648982"/>
            <a:ext cx="145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Moving Light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47492-A9FE-D292-D286-3A978DC299A8}"/>
              </a:ext>
            </a:extLst>
          </p:cNvPr>
          <p:cNvSpPr txBox="1"/>
          <p:nvPr/>
        </p:nvSpPr>
        <p:spPr>
          <a:xfrm>
            <a:off x="125835" y="1648982"/>
            <a:ext cx="145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Experimenting with RGB Values</a:t>
            </a:r>
          </a:p>
        </p:txBody>
      </p:sp>
      <p:pic>
        <p:nvPicPr>
          <p:cNvPr id="11" name="animation3">
            <a:hlinkClick r:id="" action="ppaction://media"/>
            <a:extLst>
              <a:ext uri="{FF2B5EF4-FFF2-40B4-BE49-F238E27FC236}">
                <a16:creationId xmlns:a16="http://schemas.microsoft.com/office/drawing/2014/main" id="{90031C15-72E4-42CA-70FD-E0686718E8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86" y="3167388"/>
            <a:ext cx="5094913" cy="382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D62F5-5783-9AF5-BF78-DE96BDE55ACD}"/>
              </a:ext>
            </a:extLst>
          </p:cNvPr>
          <p:cNvSpPr txBox="1"/>
          <p:nvPr/>
        </p:nvSpPr>
        <p:spPr>
          <a:xfrm>
            <a:off x="125834" y="5077982"/>
            <a:ext cx="1451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Moving Object</a:t>
            </a:r>
          </a:p>
        </p:txBody>
      </p:sp>
      <p:pic>
        <p:nvPicPr>
          <p:cNvPr id="12" name="animation4">
            <a:hlinkClick r:id="" action="ppaction://media"/>
            <a:extLst>
              <a:ext uri="{FF2B5EF4-FFF2-40B4-BE49-F238E27FC236}">
                <a16:creationId xmlns:a16="http://schemas.microsoft.com/office/drawing/2014/main" id="{39781922-1AC7-C42D-FCF8-74080F213BC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5999" y="3167387"/>
            <a:ext cx="5094913" cy="3821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869E9A-EEC9-CAD4-BAE9-BA0E1B43A0FD}"/>
              </a:ext>
            </a:extLst>
          </p:cNvPr>
          <p:cNvSpPr txBox="1"/>
          <p:nvPr/>
        </p:nvSpPr>
        <p:spPr>
          <a:xfrm>
            <a:off x="10658214" y="5077981"/>
            <a:ext cx="1451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Camera Pan 2</a:t>
            </a:r>
          </a:p>
        </p:txBody>
      </p:sp>
    </p:spTree>
    <p:extLst>
      <p:ext uri="{BB962C8B-B14F-4D97-AF65-F5344CB8AC3E}">
        <p14:creationId xmlns:p14="http://schemas.microsoft.com/office/powerpoint/2010/main" val="26193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6215" y="260662"/>
            <a:ext cx="4179570" cy="90061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FF9E86-6297-3C77-1477-89693282533B}"/>
              </a:ext>
            </a:extLst>
          </p:cNvPr>
          <p:cNvSpPr txBox="1">
            <a:spLocks/>
          </p:cNvSpPr>
          <p:nvPr/>
        </p:nvSpPr>
        <p:spPr>
          <a:xfrm>
            <a:off x="3571387" y="2964302"/>
            <a:ext cx="8416482" cy="21274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References: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https://ucb-ee106.github.io/eecs106a-fa22/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https://www.scratchapixel.com/lessons/3d-basic-rendering/ray-tracing-generating-camera-rays/generating-camera-rays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https://github.com/ProgrammierPatrick/sightpy-lab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https://learnopengl.com/Advanced-Lighting/Advanced-Lighting</a:t>
            </a:r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{757DDAFD-756E-4DBB-A8BB-9B8509377D93}tf67328976_win32</Template>
  <TotalTime>176</TotalTime>
  <Words>223</Words>
  <Application>Microsoft Office PowerPoint</Application>
  <PresentationFormat>Widescreen</PresentationFormat>
  <Paragraphs>34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Tenorite</vt:lpstr>
      <vt:lpstr>Office Theme</vt:lpstr>
      <vt:lpstr>Simulating Optical Properties with ray tracing</vt:lpstr>
      <vt:lpstr>An overview of Ray tracing</vt:lpstr>
      <vt:lpstr>Properties of light: Blinn-phong Model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Optical Properties with ray tracing</dc:title>
  <dc:creator>Rhea Senthil Kumar</dc:creator>
  <cp:lastModifiedBy>Rhea Senthil Kumar</cp:lastModifiedBy>
  <cp:revision>10</cp:revision>
  <dcterms:created xsi:type="dcterms:W3CDTF">2022-11-29T19:51:16Z</dcterms:created>
  <dcterms:modified xsi:type="dcterms:W3CDTF">2022-11-29T22:47:34Z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