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50cd26478_0_1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750cd2647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50cd26478_0_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50cd2647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50cd26478_0_2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50cd26478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750cd26478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750cd2647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50cd26478_0_3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50cd26478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ed75ccf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ed75ccf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ed75ccf_0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50cd26478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50cd2647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50cd26478_0_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750cd2647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750cd26478_0_1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750cd2647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750cd26478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750cd2647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152400">
            <a:solidFill>
              <a:schemeClr val="l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inverse">
  <p:cSld name="BLANK_1">
    <p:bg>
      <p:bgPr>
        <a:solidFill>
          <a:schemeClr val="dk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rect b="b" l="l" r="r" t="t"/>
            <a:pathLst>
              <a:path extrusionOk="0" h="183798" w="344965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600"/>
              </a:spcBef>
              <a:spcAft>
                <a:spcPts val="0"/>
              </a:spcAft>
              <a:buSzPts val="1800"/>
              <a:buChar char="⊡"/>
              <a:defRPr i="1" sz="1800">
                <a:solidFill>
                  <a:srgbClr val="CCCCCC"/>
                </a:solidFill>
              </a:defRPr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i="1" sz="1800">
                <a:solidFill>
                  <a:srgbClr val="CCCCCC"/>
                </a:solidFill>
              </a:defRPr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 sz="1800">
                <a:solidFill>
                  <a:srgbClr val="CCCCCC"/>
                </a:solidFill>
              </a:defRPr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body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" name="Google Shape;42;p8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 flipH="1" rot="10800000"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104100" y="4513082"/>
            <a:ext cx="29358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i="1" sz="12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558125" y="550425"/>
            <a:ext cx="8028198" cy="4042637"/>
          </a:xfrm>
          <a:custGeom>
            <a:rect b="b" l="l" r="r" t="t"/>
            <a:pathLst>
              <a:path extrusionOk="0" h="183798" w="344965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b="1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⊡"/>
              <a:defRPr sz="3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□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■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b="1" sz="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gif"/><Relationship Id="rId4" Type="http://schemas.openxmlformats.org/officeDocument/2006/relationships/image" Target="../media/image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lidescarnival.com/" TargetMode="External"/><Relationship Id="rId4" Type="http://schemas.openxmlformats.org/officeDocument/2006/relationships/hyperlink" Target="http://unsplash.com/" TargetMode="External"/><Relationship Id="rId5" Type="http://schemas.openxmlformats.org/officeDocument/2006/relationships/hyperlink" Target="https://dev.meteostat.net/" TargetMode="External"/><Relationship Id="rId6" Type="http://schemas.openxmlformats.org/officeDocument/2006/relationships/hyperlink" Target="https://earthexplorer.usgs.gov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rive.google.com/drive/folders/1XN3di_GBR0G-vON1DZ1tKz21UhwR-LyY?usp=sharing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ctrTitle"/>
          </p:nvPr>
        </p:nvSpPr>
        <p:spPr>
          <a:xfrm>
            <a:off x="1350150" y="1991850"/>
            <a:ext cx="64437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CALIFORNIA WILDFIRE SIMULATOR</a:t>
            </a:r>
            <a:endParaRPr sz="4900"/>
          </a:p>
        </p:txBody>
      </p:sp>
      <p:grpSp>
        <p:nvGrpSpPr>
          <p:cNvPr id="59" name="Google Shape;59;p12"/>
          <p:cNvGrpSpPr/>
          <p:nvPr/>
        </p:nvGrpSpPr>
        <p:grpSpPr>
          <a:xfrm>
            <a:off x="4255225" y="478081"/>
            <a:ext cx="633873" cy="610365"/>
            <a:chOff x="2583325" y="2972875"/>
            <a:chExt cx="462850" cy="445750"/>
          </a:xfrm>
        </p:grpSpPr>
        <p:sp>
          <p:nvSpPr>
            <p:cNvPr id="60" name="Google Shape;60;p12"/>
            <p:cNvSpPr/>
            <p:nvPr/>
          </p:nvSpPr>
          <p:spPr>
            <a:xfrm>
              <a:off x="2701775" y="3323350"/>
              <a:ext cx="225950" cy="95275"/>
            </a:xfrm>
            <a:custGeom>
              <a:rect b="b" l="l" r="r" t="t"/>
              <a:pathLst>
                <a:path extrusionOk="0" h="3811" w="9038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2583325" y="2972875"/>
              <a:ext cx="462850" cy="337075"/>
            </a:xfrm>
            <a:custGeom>
              <a:rect b="b" l="l" r="r" t="t"/>
              <a:pathLst>
                <a:path extrusionOk="0" h="13483" w="18514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12"/>
          <p:cNvSpPr txBox="1"/>
          <p:nvPr/>
        </p:nvSpPr>
        <p:spPr>
          <a:xfrm>
            <a:off x="3586650" y="3675975"/>
            <a:ext cx="1970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Hector Ramos</a:t>
            </a:r>
            <a:endParaRPr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Horizontal Yearly Calendar Templates" id="145" name="Google Shape;145;p21"/>
          <p:cNvPicPr preferRelativeResize="0"/>
          <p:nvPr/>
        </p:nvPicPr>
        <p:blipFill rotWithShape="1">
          <a:blip r:embed="rId3">
            <a:alphaModFix/>
          </a:blip>
          <a:srcRect b="13052" l="2100" r="1994" t="3704"/>
          <a:stretch/>
        </p:blipFill>
        <p:spPr>
          <a:xfrm>
            <a:off x="871175" y="775800"/>
            <a:ext cx="5348800" cy="35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idx="4294967295" type="title"/>
          </p:nvPr>
        </p:nvSpPr>
        <p:spPr>
          <a:xfrm>
            <a:off x="3241525" y="369880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DATE RANGE</a:t>
            </a:r>
            <a:endParaRPr/>
          </a:p>
        </p:txBody>
      </p:sp>
      <p:sp>
        <p:nvSpPr>
          <p:cNvPr id="147" name="Google Shape;147;p21"/>
          <p:cNvSpPr/>
          <p:nvPr/>
        </p:nvSpPr>
        <p:spPr>
          <a:xfrm>
            <a:off x="4436400" y="878150"/>
            <a:ext cx="1813500" cy="38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1612675" y="3847700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6363175" y="1097775"/>
            <a:ext cx="1528500" cy="4710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idx="4294967295" type="body"/>
          </p:nvPr>
        </p:nvSpPr>
        <p:spPr>
          <a:xfrm>
            <a:off x="6333250" y="1030450"/>
            <a:ext cx="2110200" cy="3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YELLOW-</a:t>
            </a:r>
            <a:endParaRPr b="1"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Northern California Wildfire Season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RED-</a:t>
            </a:r>
            <a:endParaRPr b="1"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Southern California Wildfire Season</a:t>
            </a:r>
            <a:endParaRPr sz="2000"/>
          </a:p>
        </p:txBody>
      </p:sp>
      <p:sp>
        <p:nvSpPr>
          <p:cNvPr id="151" name="Google Shape;151;p21"/>
          <p:cNvSpPr/>
          <p:nvPr/>
        </p:nvSpPr>
        <p:spPr>
          <a:xfrm>
            <a:off x="1612700" y="4072975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1612700" y="1784025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1612700" y="2016900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1589750" y="2249775"/>
            <a:ext cx="24747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3583375" y="3847700"/>
            <a:ext cx="25626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1589750" y="1551150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EF26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1612675" y="4072975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1612675" y="1567375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1612675" y="1784025"/>
            <a:ext cx="45333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/>
          <p:nvPr/>
        </p:nvSpPr>
        <p:spPr>
          <a:xfrm>
            <a:off x="1589750" y="2000675"/>
            <a:ext cx="21102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3955100" y="3604900"/>
            <a:ext cx="2203200" cy="1482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6363175" y="2855250"/>
            <a:ext cx="1438800" cy="471000"/>
          </a:xfrm>
          <a:prstGeom prst="roundRect">
            <a:avLst>
              <a:gd fmla="val 16667" name="adj"/>
            </a:avLst>
          </a:prstGeom>
          <a:solidFill>
            <a:srgbClr val="FF2626">
              <a:alpha val="11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FOR PROBABILITY BINS</a:t>
            </a:r>
            <a:endParaRPr/>
          </a:p>
        </p:txBody>
      </p:sp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9412" l="6616" r="17940" t="0"/>
          <a:stretch/>
        </p:blipFill>
        <p:spPr>
          <a:xfrm>
            <a:off x="721475" y="396938"/>
            <a:ext cx="3160526" cy="204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4">
            <a:alphaModFix/>
          </a:blip>
          <a:srcRect b="7484" l="0" r="0" t="0"/>
          <a:stretch/>
        </p:blipFill>
        <p:spPr>
          <a:xfrm>
            <a:off x="5034825" y="415113"/>
            <a:ext cx="3443374" cy="2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5">
            <a:alphaModFix/>
          </a:blip>
          <a:srcRect b="9885" l="0" r="0" t="0"/>
          <a:stretch/>
        </p:blipFill>
        <p:spPr>
          <a:xfrm>
            <a:off x="665550" y="2706501"/>
            <a:ext cx="3443374" cy="196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250" y="2743687"/>
            <a:ext cx="3160526" cy="196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 CREATION</a:t>
            </a:r>
            <a:endParaRPr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2234925" y="853028"/>
            <a:ext cx="2138100" cy="17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Wind Direction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The Wind Direction will be used for deciding the probability of which Direction simulated particle will go similar to normal  random walk simulation.</a:t>
            </a:r>
            <a:endParaRPr sz="1200"/>
          </a:p>
        </p:txBody>
      </p:sp>
      <p:grpSp>
        <p:nvGrpSpPr>
          <p:cNvPr id="180" name="Google Shape;180;p23"/>
          <p:cNvGrpSpPr/>
          <p:nvPr/>
        </p:nvGrpSpPr>
        <p:grpSpPr>
          <a:xfrm>
            <a:off x="786039" y="3192523"/>
            <a:ext cx="257976" cy="940167"/>
            <a:chOff x="727175" y="2957625"/>
            <a:chExt cx="130700" cy="476275"/>
          </a:xfrm>
        </p:grpSpPr>
        <p:sp>
          <p:nvSpPr>
            <p:cNvPr id="181" name="Google Shape;181;p23"/>
            <p:cNvSpPr/>
            <p:nvPr/>
          </p:nvSpPr>
          <p:spPr>
            <a:xfrm>
              <a:off x="727175" y="2957625"/>
              <a:ext cx="130700" cy="476275"/>
            </a:xfrm>
            <a:custGeom>
              <a:rect b="b" l="l" r="r" t="t"/>
              <a:pathLst>
                <a:path extrusionOk="0" h="19051" w="5228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751600" y="3090125"/>
              <a:ext cx="81850" cy="319350"/>
            </a:xfrm>
            <a:custGeom>
              <a:rect b="b" l="l" r="r" t="t"/>
              <a:pathLst>
                <a:path extrusionOk="0" h="12774" w="3274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2234925" y="2849600"/>
            <a:ext cx="2138100" cy="16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Temperature &amp; Rain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Decides the number of fire pixels to add. Higher temperature and lack of precipitation will mean more pixels to sample per iteration.</a:t>
            </a:r>
            <a:endParaRPr sz="1200"/>
          </a:p>
        </p:txBody>
      </p:sp>
      <p:sp>
        <p:nvSpPr>
          <p:cNvPr id="184" name="Google Shape;184;p23"/>
          <p:cNvSpPr/>
          <p:nvPr/>
        </p:nvSpPr>
        <p:spPr>
          <a:xfrm>
            <a:off x="5170301" y="1036625"/>
            <a:ext cx="940198" cy="940195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1179215" y="3462086"/>
            <a:ext cx="851767" cy="481193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6446325" y="910925"/>
            <a:ext cx="2282400" cy="16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Landscape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Each Pixel will burn for a certain number of iterations. More Vegetation will mean a longer burn, and previously burned areas will be unable to burn.</a:t>
            </a:r>
            <a:endParaRPr sz="1200"/>
          </a:p>
        </p:txBody>
      </p:sp>
      <p:grpSp>
        <p:nvGrpSpPr>
          <p:cNvPr id="187" name="Google Shape;187;p23"/>
          <p:cNvGrpSpPr/>
          <p:nvPr/>
        </p:nvGrpSpPr>
        <p:grpSpPr>
          <a:xfrm>
            <a:off x="5347372" y="3060863"/>
            <a:ext cx="702397" cy="994950"/>
            <a:chOff x="3984000" y="1594200"/>
            <a:chExt cx="357800" cy="506800"/>
          </a:xfrm>
        </p:grpSpPr>
        <p:sp>
          <p:nvSpPr>
            <p:cNvPr id="188" name="Google Shape;188;p23"/>
            <p:cNvSpPr/>
            <p:nvPr/>
          </p:nvSpPr>
          <p:spPr>
            <a:xfrm>
              <a:off x="3984000" y="1597875"/>
              <a:ext cx="44575" cy="503125"/>
            </a:xfrm>
            <a:custGeom>
              <a:rect b="b" l="l" r="r" t="t"/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4041375" y="1594200"/>
              <a:ext cx="300425" cy="229600"/>
            </a:xfrm>
            <a:custGeom>
              <a:rect b="b" l="l" r="r" t="t"/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90" name="Google Shape;190;p23"/>
          <p:cNvGrpSpPr/>
          <p:nvPr/>
        </p:nvGrpSpPr>
        <p:grpSpPr>
          <a:xfrm>
            <a:off x="971041" y="910921"/>
            <a:ext cx="1007835" cy="1191615"/>
            <a:chOff x="4636075" y="261925"/>
            <a:chExt cx="401800" cy="475050"/>
          </a:xfrm>
        </p:grpSpPr>
        <p:sp>
          <p:nvSpPr>
            <p:cNvPr id="191" name="Google Shape;191;p23"/>
            <p:cNvSpPr/>
            <p:nvPr/>
          </p:nvSpPr>
          <p:spPr>
            <a:xfrm>
              <a:off x="4665400" y="326650"/>
              <a:ext cx="372475" cy="97100"/>
            </a:xfrm>
            <a:custGeom>
              <a:rect b="b" l="l" r="r" t="t"/>
              <a:pathLst>
                <a:path extrusionOk="0" h="3884" w="14899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4636075" y="438375"/>
              <a:ext cx="372475" cy="97125"/>
            </a:xfrm>
            <a:custGeom>
              <a:rect b="b" l="l" r="r" t="t"/>
              <a:pathLst>
                <a:path extrusionOk="0" h="3885" w="14899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4814975" y="261925"/>
              <a:ext cx="44000" cy="50100"/>
            </a:xfrm>
            <a:custGeom>
              <a:rect b="b" l="l" r="r" t="t"/>
              <a:pathLst>
                <a:path extrusionOk="0" h="2004" w="176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4814975" y="550125"/>
              <a:ext cx="44000" cy="186850"/>
            </a:xfrm>
            <a:custGeom>
              <a:rect b="b" l="l" r="r" t="t"/>
              <a:pathLst>
                <a:path extrusionOk="0" h="7474" w="176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95" name="Google Shape;195;p23"/>
          <p:cNvSpPr txBox="1"/>
          <p:nvPr>
            <p:ph idx="1" type="body"/>
          </p:nvPr>
        </p:nvSpPr>
        <p:spPr>
          <a:xfrm>
            <a:off x="6446325" y="2849600"/>
            <a:ext cx="2138100" cy="16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WInd Speed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This will decide the range of how far the wind direction can carry fire pixels. Higher wind implies a higher range.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 b="3755" l="4462" r="8558" t="8092"/>
          <a:stretch/>
        </p:blipFill>
        <p:spPr>
          <a:xfrm>
            <a:off x="657125" y="600450"/>
            <a:ext cx="2345150" cy="15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>
            <p:ph idx="4294967295" type="title"/>
          </p:nvPr>
        </p:nvSpPr>
        <p:spPr>
          <a:xfrm>
            <a:off x="3241650" y="464095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PROGRESSION</a:t>
            </a:r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4358150" y="984800"/>
            <a:ext cx="621600" cy="6120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4"/>
          <p:cNvSpPr/>
          <p:nvPr/>
        </p:nvSpPr>
        <p:spPr>
          <a:xfrm>
            <a:off x="5298500" y="984800"/>
            <a:ext cx="621600" cy="6120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/>
          <p:nvPr/>
        </p:nvSpPr>
        <p:spPr>
          <a:xfrm>
            <a:off x="6238850" y="984800"/>
            <a:ext cx="621600" cy="612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/>
          <p:nvPr/>
        </p:nvSpPr>
        <p:spPr>
          <a:xfrm>
            <a:off x="7179200" y="984800"/>
            <a:ext cx="621600" cy="6120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 txBox="1"/>
          <p:nvPr/>
        </p:nvSpPr>
        <p:spPr>
          <a:xfrm>
            <a:off x="430900" y="2117450"/>
            <a:ext cx="3036000" cy="12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UNBURNABLE PIXELS</a:t>
            </a:r>
            <a:endParaRPr b="1" sz="1600" u="sng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Pixels that are boundaries such as snow, water or rock.</a:t>
            </a:r>
            <a:endParaRPr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4238275" y="394800"/>
            <a:ext cx="509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HIGH VEGETATION BURN PROGRESSION</a:t>
            </a:r>
            <a:endParaRPr b="1" sz="1600" u="sng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09" name="Google Shape;209;p24"/>
          <p:cNvSpPr/>
          <p:nvPr/>
        </p:nvSpPr>
        <p:spPr>
          <a:xfrm>
            <a:off x="430938" y="3380375"/>
            <a:ext cx="621600" cy="6120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1235713" y="3380375"/>
            <a:ext cx="621600" cy="6120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4"/>
          <p:cNvSpPr/>
          <p:nvPr/>
        </p:nvSpPr>
        <p:spPr>
          <a:xfrm>
            <a:off x="2040488" y="3380375"/>
            <a:ext cx="621600" cy="612000"/>
          </a:xfrm>
          <a:prstGeom prst="rect">
            <a:avLst/>
          </a:prstGeom>
          <a:solidFill>
            <a:srgbClr val="0C343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2845263" y="3380375"/>
            <a:ext cx="621600" cy="612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4"/>
          <p:cNvSpPr/>
          <p:nvPr/>
        </p:nvSpPr>
        <p:spPr>
          <a:xfrm>
            <a:off x="5298500" y="2430600"/>
            <a:ext cx="621600" cy="6120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6238850" y="2430600"/>
            <a:ext cx="621600" cy="6120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4238275" y="1840600"/>
            <a:ext cx="509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MID</a:t>
            </a: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VEGETATION BURN PROGRESSION</a:t>
            </a:r>
            <a:endParaRPr b="1" sz="1600" u="sng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5259600" y="3876400"/>
            <a:ext cx="621600" cy="6120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4238275" y="3286400"/>
            <a:ext cx="509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LOW</a:t>
            </a:r>
            <a:r>
              <a:rPr b="1" lang="en" sz="16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VEGETATION BURN PROGRESSION</a:t>
            </a:r>
            <a:endParaRPr b="1" sz="1600" u="sng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18" name="Google Shape;218;p24"/>
          <p:cNvSpPr/>
          <p:nvPr/>
        </p:nvSpPr>
        <p:spPr>
          <a:xfrm>
            <a:off x="4358150" y="3876400"/>
            <a:ext cx="621600" cy="612000"/>
          </a:xfrm>
          <a:prstGeom prst="rect">
            <a:avLst/>
          </a:prstGeom>
          <a:solidFill>
            <a:srgbClr val="6B703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4358150" y="2430600"/>
            <a:ext cx="621600" cy="612000"/>
          </a:xfrm>
          <a:prstGeom prst="rect">
            <a:avLst/>
          </a:prstGeom>
          <a:solidFill>
            <a:srgbClr val="29CA2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Simulation</a:t>
            </a:r>
            <a:endParaRPr sz="4000"/>
          </a:p>
        </p:txBody>
      </p:sp>
      <p:sp>
        <p:nvSpPr>
          <p:cNvPr id="225" name="Google Shape;225;p25"/>
          <p:cNvSpPr txBox="1"/>
          <p:nvPr>
            <p:ph idx="1" type="subTitle"/>
          </p:nvPr>
        </p:nvSpPr>
        <p:spPr>
          <a:xfrm>
            <a:off x="685800" y="2585726"/>
            <a:ext cx="77724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Iterated Random Walk Simulation</a:t>
            </a:r>
            <a:endParaRPr/>
          </a:p>
        </p:txBody>
      </p:sp>
      <p:sp>
        <p:nvSpPr>
          <p:cNvPr id="226" name="Google Shape;226;p2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5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/>
          <p:nvPr>
            <p:ph idx="4294967295" type="title"/>
          </p:nvPr>
        </p:nvSpPr>
        <p:spPr>
          <a:xfrm>
            <a:off x="3899450" y="271750"/>
            <a:ext cx="1365300" cy="55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SIMULATION</a:t>
            </a:r>
            <a:endParaRPr/>
          </a:p>
        </p:txBody>
      </p:sp>
      <p:sp>
        <p:nvSpPr>
          <p:cNvPr id="233" name="Google Shape;233;p26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15189" r="13732" t="5687"/>
          <a:stretch/>
        </p:blipFill>
        <p:spPr>
          <a:xfrm>
            <a:off x="855425" y="895075"/>
            <a:ext cx="3532329" cy="35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b="0" l="13489" r="13159" t="7544"/>
          <a:stretch/>
        </p:blipFill>
        <p:spPr>
          <a:xfrm>
            <a:off x="4654353" y="945775"/>
            <a:ext cx="3611521" cy="34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>
            <p:ph idx="4294967295" type="body"/>
          </p:nvPr>
        </p:nvSpPr>
        <p:spPr>
          <a:xfrm>
            <a:off x="767074" y="1295400"/>
            <a:ext cx="1906800" cy="25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In this simulation, wind speed was given a bigger emphasis causing the fire to spread more in the same </a:t>
            </a:r>
            <a:r>
              <a:rPr lang="en" sz="1400"/>
              <a:t>northeastern</a:t>
            </a:r>
            <a:r>
              <a:rPr lang="en" sz="1400"/>
              <a:t> directions as the previous simulations</a:t>
            </a:r>
            <a:endParaRPr sz="1400"/>
          </a:p>
        </p:txBody>
      </p:sp>
      <p:sp>
        <p:nvSpPr>
          <p:cNvPr id="241" name="Google Shape;241;p27"/>
          <p:cNvSpPr txBox="1"/>
          <p:nvPr>
            <p:ph idx="4294967295" type="body"/>
          </p:nvPr>
        </p:nvSpPr>
        <p:spPr>
          <a:xfrm>
            <a:off x="6167150" y="1295400"/>
            <a:ext cx="2229900" cy="25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The fire also couldn’t advance north or south because of natural barriers, giving it that stretched look.</a:t>
            </a:r>
            <a:endParaRPr sz="1400"/>
          </a:p>
        </p:txBody>
      </p:sp>
      <p:sp>
        <p:nvSpPr>
          <p:cNvPr id="242" name="Google Shape;242;p27"/>
          <p:cNvSpPr txBox="1"/>
          <p:nvPr>
            <p:ph idx="4294967295" type="title"/>
          </p:nvPr>
        </p:nvSpPr>
        <p:spPr>
          <a:xfrm>
            <a:off x="3899450" y="271750"/>
            <a:ext cx="1365300" cy="55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SIMULATION</a:t>
            </a:r>
            <a:endParaRPr/>
          </a:p>
        </p:txBody>
      </p:sp>
      <p:sp>
        <p:nvSpPr>
          <p:cNvPr id="243" name="Google Shape;243;p27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3">
            <a:alphaModFix/>
          </a:blip>
          <a:srcRect b="0" l="13707" r="14111" t="0"/>
          <a:stretch/>
        </p:blipFill>
        <p:spPr>
          <a:xfrm>
            <a:off x="2803538" y="891663"/>
            <a:ext cx="3233937" cy="336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idx="4294967295" type="ctrTitle"/>
          </p:nvPr>
        </p:nvSpPr>
        <p:spPr>
          <a:xfrm>
            <a:off x="935375" y="1803600"/>
            <a:ext cx="4253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THANK YOU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250" name="Google Shape;250;p28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 rotWithShape="1">
          <a:blip r:embed="rId3">
            <a:alphaModFix/>
          </a:blip>
          <a:srcRect b="0" l="4726" r="4717" t="0"/>
          <a:stretch/>
        </p:blipFill>
        <p:spPr>
          <a:xfrm>
            <a:off x="6171375" y="1395187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/>
        </p:nvSpPr>
        <p:spPr>
          <a:xfrm>
            <a:off x="6171375" y="3014225"/>
            <a:ext cx="1555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roid Serif"/>
                <a:ea typeface="Droid Serif"/>
                <a:cs typeface="Droid Serif"/>
                <a:sym typeface="Droid Serif"/>
              </a:rPr>
              <a:t>Hector Ramos</a:t>
            </a:r>
            <a:endParaRPr sz="800">
              <a:solidFill>
                <a:schemeClr val="lt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Droid Serif"/>
                <a:ea typeface="Droid Serif"/>
                <a:cs typeface="Droid Serif"/>
                <a:sym typeface="Droid Serif"/>
              </a:rPr>
              <a:t>hector.ramos@berkeley.edu</a:t>
            </a:r>
            <a:endParaRPr>
              <a:solidFill>
                <a:schemeClr val="lt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58" name="Google Shape;258;p29"/>
          <p:cNvSpPr txBox="1"/>
          <p:nvPr>
            <p:ph idx="1" type="body"/>
          </p:nvPr>
        </p:nvSpPr>
        <p:spPr>
          <a:xfrm>
            <a:off x="2039400" y="1690200"/>
            <a:ext cx="5065200" cy="17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Presentation template by </a:t>
            </a:r>
            <a:r>
              <a:rPr lang="en" sz="1800" u="sng">
                <a:hlinkClick r:id="rId3"/>
              </a:rPr>
              <a:t>SlidesCarnival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Photographs &amp; Icons by </a:t>
            </a:r>
            <a:r>
              <a:rPr lang="en" sz="1800" u="sng">
                <a:hlinkClick r:id="rId4"/>
              </a:rPr>
              <a:t>Unsplash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Weather data</a:t>
            </a:r>
            <a:r>
              <a:rPr lang="en" sz="1800"/>
              <a:t> by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Meteostat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Landsat Images data by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USGS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9" name="Google Shape;259;p29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0" l="0" r="0" t="12907"/>
          <a:stretch/>
        </p:blipFill>
        <p:spPr>
          <a:xfrm>
            <a:off x="571225" y="672875"/>
            <a:ext cx="4129500" cy="395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2021 North American Wildfire Season - Center for Disaster Philanthropy"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575" y="1402800"/>
            <a:ext cx="3506700" cy="233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idx="4294967295" type="ctrTitle"/>
          </p:nvPr>
        </p:nvSpPr>
        <p:spPr>
          <a:xfrm>
            <a:off x="762900" y="1682375"/>
            <a:ext cx="76182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1"/>
                </a:solidFill>
              </a:rPr>
              <a:t>2,568,948 Acres</a:t>
            </a:r>
            <a:endParaRPr sz="7200">
              <a:solidFill>
                <a:schemeClr val="accent1"/>
              </a:solidFill>
            </a:endParaRPr>
          </a:p>
        </p:txBody>
      </p:sp>
      <p:sp>
        <p:nvSpPr>
          <p:cNvPr id="75" name="Google Shape;75;p14"/>
          <p:cNvSpPr txBox="1"/>
          <p:nvPr>
            <p:ph idx="4294967295" type="subTitle"/>
          </p:nvPr>
        </p:nvSpPr>
        <p:spPr>
          <a:xfrm>
            <a:off x="1741650" y="2763854"/>
            <a:ext cx="5660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Burned alone in the 2021 Wildfire Season</a:t>
            </a:r>
            <a:r>
              <a:rPr lang="en" sz="1800"/>
              <a:t>...</a:t>
            </a:r>
            <a:endParaRPr sz="1800"/>
          </a:p>
        </p:txBody>
      </p:sp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ctrTitle"/>
          </p:nvPr>
        </p:nvSpPr>
        <p:spPr>
          <a:xfrm>
            <a:off x="1244175" y="2190000"/>
            <a:ext cx="6625800" cy="447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Creating the Landscape</a:t>
            </a:r>
            <a:endParaRPr sz="4000"/>
          </a:p>
        </p:txBody>
      </p:sp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685800" y="2574326"/>
            <a:ext cx="77724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Data &amp; Landsat </a:t>
            </a:r>
            <a:r>
              <a:rPr lang="en"/>
              <a:t>Imagery</a:t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FILES TO RUN IPNYB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1053250" y="668763"/>
            <a:ext cx="3699900" cy="18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/>
              <a:t>u</a:t>
            </a:r>
            <a:r>
              <a:rPr b="1" lang="en" sz="2200"/>
              <a:t>sgs.gov </a:t>
            </a:r>
            <a:endParaRPr b="1"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Tahoe_band#.TIF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Download </a:t>
            </a:r>
            <a:r>
              <a:rPr b="1" lang="en" sz="2500" u="sng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LinktoFiles</a:t>
            </a:r>
            <a:endParaRPr b="1" sz="2500"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753150" y="668763"/>
            <a:ext cx="4116900" cy="33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/>
              <a:t>image_manipulation.py</a:t>
            </a:r>
            <a:endParaRPr b="1"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Tweaked functions to crop and rotate correctly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/>
              <a:t>pip install Meteostat</a:t>
            </a:r>
            <a:endParaRPr b="1"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from meteostat import Point, Daily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250" y="2469963"/>
            <a:ext cx="3070200" cy="2004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Fire near Lake Tahoe — CIMSS Satellite Blog, CIMSS"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825" y="782160"/>
            <a:ext cx="2201100" cy="278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925" y="843925"/>
            <a:ext cx="2648400" cy="266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1687900" y="1924288"/>
            <a:ext cx="570300" cy="5505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3678026" y="2020100"/>
            <a:ext cx="16947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D3B4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4294967295" type="ctrTitle"/>
          </p:nvPr>
        </p:nvSpPr>
        <p:spPr>
          <a:xfrm>
            <a:off x="496025" y="3504013"/>
            <a:ext cx="32847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CHOSEN </a:t>
            </a:r>
            <a:r>
              <a:rPr lang="en" sz="2400">
                <a:solidFill>
                  <a:schemeClr val="dk1"/>
                </a:solidFill>
              </a:rPr>
              <a:t>POINT OF ANALYSIS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04" name="Google Shape;104;p17"/>
          <p:cNvSpPr txBox="1"/>
          <p:nvPr>
            <p:ph idx="4294967295" type="ctrTitle"/>
          </p:nvPr>
        </p:nvSpPr>
        <p:spPr>
          <a:xfrm>
            <a:off x="5372775" y="3504013"/>
            <a:ext cx="32847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LANDSAT BAND IMAGE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000" y="980800"/>
            <a:ext cx="3193800" cy="330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111" name="Google Shape;111;p18"/>
          <p:cNvGrpSpPr/>
          <p:nvPr/>
        </p:nvGrpSpPr>
        <p:grpSpPr>
          <a:xfrm>
            <a:off x="712850" y="1154442"/>
            <a:ext cx="1545333" cy="2834630"/>
            <a:chOff x="8011691" y="3184166"/>
            <a:chExt cx="306602" cy="562404"/>
          </a:xfrm>
        </p:grpSpPr>
        <p:sp>
          <p:nvSpPr>
            <p:cNvPr id="112" name="Google Shape;112;p18"/>
            <p:cNvSpPr/>
            <p:nvPr/>
          </p:nvSpPr>
          <p:spPr>
            <a:xfrm>
              <a:off x="8011691" y="3718273"/>
              <a:ext cx="306496" cy="28297"/>
            </a:xfrm>
            <a:custGeom>
              <a:rect b="b" l="l" r="r" t="t"/>
              <a:pathLst>
                <a:path extrusionOk="0" h="35" w="569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8011692" y="3184166"/>
              <a:ext cx="306496" cy="40025"/>
            </a:xfrm>
            <a:custGeom>
              <a:rect b="b" l="l" r="r" t="t"/>
              <a:pathLst>
                <a:path extrusionOk="0" h="74" w="569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8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BAND 5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8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BAND 2</a:t>
              </a:r>
              <a:endParaRPr b="1" i="0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BAND 6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8"/>
          <p:cNvSpPr/>
          <p:nvPr/>
        </p:nvSpPr>
        <p:spPr>
          <a:xfrm>
            <a:off x="2415975" y="1448500"/>
            <a:ext cx="2613600" cy="661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2492925" y="1471450"/>
            <a:ext cx="245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Distinguishing soil from 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vegetation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2415975" y="2301400"/>
            <a:ext cx="2613600" cy="661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2492925" y="2324350"/>
            <a:ext cx="245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Emphasizes biomass content and shorelines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2415975" y="3158863"/>
            <a:ext cx="2613600" cy="661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2492925" y="3181813"/>
            <a:ext cx="245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Discriminates moisture content of soil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SIMULATED TERRAIN</a:t>
            </a:r>
            <a:endParaRPr/>
          </a:p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724" y="597925"/>
            <a:ext cx="3954851" cy="394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25" y="920400"/>
            <a:ext cx="3193800" cy="330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1" name="Google Shape;131;p19"/>
          <p:cNvSpPr/>
          <p:nvPr/>
        </p:nvSpPr>
        <p:spPr>
          <a:xfrm>
            <a:off x="1459800" y="1940750"/>
            <a:ext cx="467700" cy="477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Random Walk Bins</a:t>
            </a:r>
            <a:endParaRPr sz="4000"/>
          </a:p>
        </p:txBody>
      </p:sp>
      <p:sp>
        <p:nvSpPr>
          <p:cNvPr id="137" name="Google Shape;137;p20"/>
          <p:cNvSpPr txBox="1"/>
          <p:nvPr>
            <p:ph idx="1" type="subTitle"/>
          </p:nvPr>
        </p:nvSpPr>
        <p:spPr>
          <a:xfrm>
            <a:off x="685800" y="2585726"/>
            <a:ext cx="77724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Probability Bins and Landscape Simulation</a:t>
            </a:r>
            <a:endParaRPr/>
          </a:p>
        </p:txBody>
      </p:sp>
      <p:sp>
        <p:nvSpPr>
          <p:cNvPr id="138" name="Google Shape;138;p20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erdita template">
  <a:themeElements>
    <a:clrScheme name="Custom 347">
      <a:dk1>
        <a:srgbClr val="434343"/>
      </a:dk1>
      <a:lt1>
        <a:srgbClr val="FFFFFF"/>
      </a:lt1>
      <a:dk2>
        <a:srgbClr val="999999"/>
      </a:dk2>
      <a:lt2>
        <a:srgbClr val="EFEFEF"/>
      </a:lt2>
      <a:accent1>
        <a:srgbClr val="FF9E00"/>
      </a:accent1>
      <a:accent2>
        <a:srgbClr val="FF6F00"/>
      </a:accent2>
      <a:accent3>
        <a:srgbClr val="8A827D"/>
      </a:accent3>
      <a:accent4>
        <a:srgbClr val="443F3D"/>
      </a:accent4>
      <a:accent5>
        <a:srgbClr val="A0BEDA"/>
      </a:accent5>
      <a:accent6>
        <a:srgbClr val="5E86AC"/>
      </a:accent6>
      <a:hlink>
        <a:srgbClr val="43434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