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
  </p:notesMasterIdLst>
  <p:sldIdLst>
    <p:sldId id="256" r:id="rId2"/>
    <p:sldId id="257" r:id="rId3"/>
    <p:sldId id="258" r:id="rId4"/>
    <p:sldId id="259" r:id="rId5"/>
  </p:sldIdLst>
  <p:sldSz cx="9144000" cy="5143500" type="screen16x9"/>
  <p:notesSz cx="6858000" cy="9144000"/>
  <p:embeddedFontLst>
    <p:embeddedFont>
      <p:font typeface="Old Standard TT" pitchFamily="2" charset="77"/>
      <p:regular r:id="rId7"/>
      <p:bold r:id="rId8"/>
      <p:italic r:id="rId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48"/>
  </p:normalViewPr>
  <p:slideViewPr>
    <p:cSldViewPr snapToGrid="0">
      <p:cViewPr varScale="1">
        <p:scale>
          <a:sx n="120" d="100"/>
          <a:sy n="120" d="100"/>
        </p:scale>
        <p:origin x="200" y="7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953dc9c9c9_0_5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953dc9c9c9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953dc9c9c9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953dc9c9c9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953dc9c9c9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953dc9c9c9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physics.weber.edu/schroeder/javacourse/LatticeBoltzmann.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medium.com/swlh/create-your-own-lattice-boltzmann-simulation-with-python-8759e8b53b1c"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5" Type="http://schemas.openxmlformats.org/officeDocument/2006/relationships/slideLayout" Target="../slideLayouts/slideLayout11.xml"/><Relationship Id="rId4" Type="http://schemas.openxmlformats.org/officeDocument/2006/relationships/video" Target="../media/media2.mp4"/></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4.mp4"/><Relationship Id="rId7" Type="http://schemas.openxmlformats.org/officeDocument/2006/relationships/image" Target="../media/image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4.xml"/><Relationship Id="rId5" Type="http://schemas.openxmlformats.org/officeDocument/2006/relationships/slideLayout" Target="../slideLayouts/slideLayout11.xml"/><Relationship Id="rId4" Type="http://schemas.openxmlformats.org/officeDocument/2006/relationships/video" Target="../media/media4.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456675" y="0"/>
            <a:ext cx="8118600" cy="1522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Airflow Around An Airfoil</a:t>
            </a:r>
            <a:endParaRPr/>
          </a:p>
        </p:txBody>
      </p:sp>
      <p:sp>
        <p:nvSpPr>
          <p:cNvPr id="60" name="Google Shape;60;p13"/>
          <p:cNvSpPr txBox="1">
            <a:spLocks noGrp="1"/>
          </p:cNvSpPr>
          <p:nvPr>
            <p:ph type="subTitle" idx="1"/>
          </p:nvPr>
        </p:nvSpPr>
        <p:spPr>
          <a:xfrm>
            <a:off x="456675" y="2177989"/>
            <a:ext cx="8118600" cy="78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t>Sam Paplanus</a:t>
            </a:r>
            <a:endParaRPr sz="3000"/>
          </a:p>
        </p:txBody>
      </p:sp>
      <p:pic>
        <p:nvPicPr>
          <p:cNvPr id="61" name="Google Shape;61;p13"/>
          <p:cNvPicPr preferRelativeResize="0"/>
          <p:nvPr/>
        </p:nvPicPr>
        <p:blipFill>
          <a:blip r:embed="rId3">
            <a:alphaModFix/>
          </a:blip>
          <a:stretch>
            <a:fillRect/>
          </a:stretch>
        </p:blipFill>
        <p:spPr>
          <a:xfrm>
            <a:off x="4224625" y="1715775"/>
            <a:ext cx="4919373" cy="3427725"/>
          </a:xfrm>
          <a:prstGeom prst="rect">
            <a:avLst/>
          </a:prstGeom>
          <a:noFill/>
          <a:ln>
            <a:noFill/>
          </a:ln>
        </p:spPr>
      </p:pic>
      <p:sp>
        <p:nvSpPr>
          <p:cNvPr id="62" name="Google Shape;62;p13"/>
          <p:cNvSpPr txBox="1"/>
          <p:nvPr/>
        </p:nvSpPr>
        <p:spPr>
          <a:xfrm>
            <a:off x="456675" y="3620700"/>
            <a:ext cx="37680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accent2"/>
                </a:solidFill>
                <a:latin typeface="Old Standard TT"/>
                <a:ea typeface="Old Standard TT"/>
                <a:cs typeface="Old Standard TT"/>
                <a:sym typeface="Old Standard TT"/>
              </a:rPr>
              <a:t>Image: https://en.wikipedia.org/wiki/Stall_%28fluid_dynamics%29</a:t>
            </a:r>
            <a:endParaRPr sz="2200">
              <a:solidFill>
                <a:schemeClr val="accent2"/>
              </a:solidFill>
              <a:latin typeface="Old Standard TT"/>
              <a:ea typeface="Old Standard TT"/>
              <a:cs typeface="Old Standard TT"/>
              <a:sym typeface="Old Standard T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311700" y="10087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Topic &amp; Methods</a:t>
            </a:r>
            <a:endParaRPr/>
          </a:p>
        </p:txBody>
      </p:sp>
      <p:sp>
        <p:nvSpPr>
          <p:cNvPr id="68" name="Google Shape;68;p14"/>
          <p:cNvSpPr txBox="1">
            <a:spLocks noGrp="1"/>
          </p:cNvSpPr>
          <p:nvPr>
            <p:ph type="body" idx="1"/>
          </p:nvPr>
        </p:nvSpPr>
        <p:spPr>
          <a:xfrm>
            <a:off x="311700" y="622700"/>
            <a:ext cx="8520600" cy="4350900"/>
          </a:xfrm>
          <a:prstGeom prst="rect">
            <a:avLst/>
          </a:prstGeom>
        </p:spPr>
        <p:txBody>
          <a:bodyPr spcFirstLastPara="1" wrap="square" lIns="91425" tIns="91425" rIns="91425" bIns="91425" anchor="t" anchorCtr="0">
            <a:normAutofit fontScale="92500" lnSpcReduction="10000"/>
          </a:bodyPr>
          <a:lstStyle/>
          <a:p>
            <a:pPr marL="457200" lvl="0" indent="-334327" algn="l" rtl="0">
              <a:spcBef>
                <a:spcPts val="0"/>
              </a:spcBef>
              <a:spcAft>
                <a:spcPts val="0"/>
              </a:spcAft>
              <a:buSzPct val="100000"/>
              <a:buChar char="➢"/>
            </a:pPr>
            <a:r>
              <a:rPr lang="en"/>
              <a:t>Airflow around an airfoil varies based on the airfoil’s angle of attack</a:t>
            </a:r>
            <a:endParaRPr/>
          </a:p>
          <a:p>
            <a:pPr marL="457200" lvl="0" indent="-334327" algn="l" rtl="0">
              <a:spcBef>
                <a:spcPts val="0"/>
              </a:spcBef>
              <a:spcAft>
                <a:spcPts val="0"/>
              </a:spcAft>
              <a:buSzPct val="100000"/>
              <a:buChar char="➢"/>
            </a:pPr>
            <a:r>
              <a:rPr lang="en"/>
              <a:t>A larger angle of attack typically produces vorticity at the trailing edge</a:t>
            </a:r>
            <a:endParaRPr/>
          </a:p>
          <a:p>
            <a:pPr marL="914400" lvl="1" indent="-310832" algn="l" rtl="0">
              <a:spcBef>
                <a:spcPts val="0"/>
              </a:spcBef>
              <a:spcAft>
                <a:spcPts val="0"/>
              </a:spcAft>
              <a:buSzPct val="100000"/>
              <a:buChar char="○"/>
            </a:pPr>
            <a:r>
              <a:rPr lang="en"/>
              <a:t>This can lead to turbulence and unsteady airflow past the airfoil itself </a:t>
            </a:r>
            <a:endParaRPr/>
          </a:p>
          <a:p>
            <a:pPr marL="457200" lvl="0" indent="-334327" algn="l" rtl="0">
              <a:spcBef>
                <a:spcPts val="0"/>
              </a:spcBef>
              <a:spcAft>
                <a:spcPts val="0"/>
              </a:spcAft>
              <a:buSzPct val="100000"/>
              <a:buChar char="➢"/>
            </a:pPr>
            <a:r>
              <a:rPr lang="en"/>
              <a:t>This project utilised the Lattice Boltzmann method, which discretises the 2D plane into individual points which can move and interact with objects</a:t>
            </a:r>
            <a:endParaRPr/>
          </a:p>
          <a:p>
            <a:pPr marL="457200" lvl="0" indent="-334327" algn="l" rtl="0">
              <a:spcBef>
                <a:spcPts val="0"/>
              </a:spcBef>
              <a:spcAft>
                <a:spcPts val="0"/>
              </a:spcAft>
              <a:buSzPct val="100000"/>
              <a:buChar char="➢"/>
            </a:pPr>
            <a:r>
              <a:rPr lang="en"/>
              <a:t>Once the airfoil shape was placed in the plane, the particles were set to move to the right, collisions were detected, and the air particles’ momentum was varied based on collisions with the airfoil</a:t>
            </a:r>
            <a:endParaRPr/>
          </a:p>
          <a:p>
            <a:pPr marL="914400" lvl="1" indent="-310832" algn="l" rtl="0">
              <a:spcBef>
                <a:spcPts val="0"/>
              </a:spcBef>
              <a:spcAft>
                <a:spcPts val="0"/>
              </a:spcAft>
              <a:buSzPct val="100000"/>
              <a:buChar char="○"/>
            </a:pPr>
            <a:r>
              <a:rPr lang="en"/>
              <a:t>From these reactions, the actual path of the airflow and the vorticity resulting from the collision with the airfoil were determined</a:t>
            </a:r>
            <a:endParaRPr/>
          </a:p>
          <a:p>
            <a:pPr marL="457200" lvl="0" indent="-334327" algn="l" rtl="0">
              <a:spcBef>
                <a:spcPts val="0"/>
              </a:spcBef>
              <a:spcAft>
                <a:spcPts val="0"/>
              </a:spcAft>
              <a:buSzPct val="100000"/>
              <a:buChar char="➢"/>
            </a:pPr>
            <a:r>
              <a:rPr lang="en"/>
              <a:t>The three rotations of the airfoil were run through the time/collision loop in which the airflow and vorticity were separately animated, leading to six total animations</a:t>
            </a:r>
            <a:endParaRPr/>
          </a:p>
          <a:p>
            <a:pPr marL="914400" lvl="1" indent="-310832" algn="l" rtl="0">
              <a:spcBef>
                <a:spcPts val="0"/>
              </a:spcBef>
              <a:spcAft>
                <a:spcPts val="0"/>
              </a:spcAft>
              <a:buSzPct val="100000"/>
              <a:buChar char="○"/>
            </a:pPr>
            <a:r>
              <a:rPr lang="en"/>
              <a:t>These were all saved as .mp4 files as taught in class</a:t>
            </a:r>
            <a:endParaRPr/>
          </a:p>
          <a:p>
            <a:pPr marL="457200" lvl="0" indent="-334327" algn="l" rtl="0">
              <a:spcBef>
                <a:spcPts val="0"/>
              </a:spcBef>
              <a:spcAft>
                <a:spcPts val="0"/>
              </a:spcAft>
              <a:buSzPct val="100000"/>
              <a:buChar char="➢"/>
            </a:pPr>
            <a:r>
              <a:rPr lang="en"/>
              <a:t>Sources:</a:t>
            </a:r>
            <a:endParaRPr/>
          </a:p>
          <a:p>
            <a:pPr marL="914400" lvl="1" indent="-310832" algn="l" rtl="0">
              <a:spcBef>
                <a:spcPts val="0"/>
              </a:spcBef>
              <a:spcAft>
                <a:spcPts val="0"/>
              </a:spcAft>
              <a:buSzPct val="100000"/>
              <a:buChar char="○"/>
            </a:pPr>
            <a:r>
              <a:rPr lang="en" u="sng">
                <a:solidFill>
                  <a:schemeClr val="hlink"/>
                </a:solidFill>
                <a:hlinkClick r:id="rId3"/>
              </a:rPr>
              <a:t>https://physics.weber.edu/schroeder/javacourse/LatticeBoltzmann.pdf</a:t>
            </a:r>
            <a:endParaRPr/>
          </a:p>
          <a:p>
            <a:pPr marL="914400" lvl="1" indent="-310832" algn="l" rtl="0">
              <a:spcBef>
                <a:spcPts val="0"/>
              </a:spcBef>
              <a:spcAft>
                <a:spcPts val="0"/>
              </a:spcAft>
              <a:buSzPct val="100000"/>
              <a:buChar char="○"/>
            </a:pPr>
            <a:r>
              <a:rPr lang="en" u="sng">
                <a:solidFill>
                  <a:schemeClr val="hlink"/>
                </a:solidFill>
                <a:hlinkClick r:id="rId4"/>
              </a:rPr>
              <a:t>https://medium.com/swlh/create-your-own-lattice-boltzmann-simulation-with-python-8759e8b53b1c</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p:nvPr/>
        </p:nvSpPr>
        <p:spPr>
          <a:xfrm>
            <a:off x="427850" y="120475"/>
            <a:ext cx="86406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latin typeface="Old Standard TT"/>
                <a:ea typeface="Old Standard TT"/>
                <a:cs typeface="Old Standard TT"/>
                <a:sym typeface="Old Standard TT"/>
              </a:rPr>
              <a:t>Animations (Flat Airfoil)</a:t>
            </a:r>
            <a:endParaRPr sz="2300">
              <a:latin typeface="Old Standard TT"/>
              <a:ea typeface="Old Standard TT"/>
              <a:cs typeface="Old Standard TT"/>
              <a:sym typeface="Old Standard TT"/>
            </a:endParaRPr>
          </a:p>
        </p:txBody>
      </p:sp>
      <p:pic>
        <p:nvPicPr>
          <p:cNvPr id="2" name="animation1.mp4">
            <a:hlinkClick r:id="" action="ppaction://media"/>
            <a:extLst>
              <a:ext uri="{FF2B5EF4-FFF2-40B4-BE49-F238E27FC236}">
                <a16:creationId xmlns:a16="http://schemas.microsoft.com/office/drawing/2014/main" id="{9791258B-736D-2E5A-6E27-2B6790E9302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 y="675167"/>
            <a:ext cx="4572000" cy="4468333"/>
          </a:xfrm>
          <a:prstGeom prst="rect">
            <a:avLst/>
          </a:prstGeom>
        </p:spPr>
      </p:pic>
      <p:pic>
        <p:nvPicPr>
          <p:cNvPr id="3" name="animation2.mp4">
            <a:hlinkClick r:id="" action="ppaction://media"/>
            <a:extLst>
              <a:ext uri="{FF2B5EF4-FFF2-40B4-BE49-F238E27FC236}">
                <a16:creationId xmlns:a16="http://schemas.microsoft.com/office/drawing/2014/main" id="{77853363-112A-4EE0-877C-01D59D8AC12C}"/>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571999" y="675167"/>
            <a:ext cx="4571999" cy="44683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34" fill="hold"/>
                                        <p:tgtEl>
                                          <p:spTgt spid="2"/>
                                        </p:tgtEl>
                                      </p:cBhvr>
                                    </p:cmd>
                                  </p:childTnLst>
                                </p:cTn>
                              </p:par>
                              <p:par>
                                <p:cTn id="7" presetID="1" presetClass="mediacall" presetSubtype="0" fill="hold" nodeType="withEffect">
                                  <p:stCondLst>
                                    <p:cond delay="0"/>
                                  </p:stCondLst>
                                  <p:childTnLst>
                                    <p:cmd type="call" cmd="playFrom(0.0)">
                                      <p:cBhvr>
                                        <p:cTn id="8" dur="9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p:nvPr/>
        </p:nvSpPr>
        <p:spPr>
          <a:xfrm>
            <a:off x="511550" y="90350"/>
            <a:ext cx="83709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300">
                <a:solidFill>
                  <a:schemeClr val="dk1"/>
                </a:solidFill>
                <a:latin typeface="Old Standard TT"/>
                <a:ea typeface="Old Standard TT"/>
                <a:cs typeface="Old Standard TT"/>
                <a:sym typeface="Old Standard TT"/>
              </a:rPr>
              <a:t>Animations (Tilted Airfoil)</a:t>
            </a:r>
            <a:endParaRPr>
              <a:latin typeface="Old Standard TT"/>
              <a:ea typeface="Old Standard TT"/>
              <a:cs typeface="Old Standard TT"/>
              <a:sym typeface="Old Standard TT"/>
            </a:endParaRPr>
          </a:p>
        </p:txBody>
      </p:sp>
      <p:pic>
        <p:nvPicPr>
          <p:cNvPr id="2" name="animation4.mp4">
            <a:hlinkClick r:id="" action="ppaction://media"/>
            <a:extLst>
              <a:ext uri="{FF2B5EF4-FFF2-40B4-BE49-F238E27FC236}">
                <a16:creationId xmlns:a16="http://schemas.microsoft.com/office/drawing/2014/main" id="{E7795CDC-B08C-457B-B7A9-E60A75A5DB0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72001" y="629151"/>
            <a:ext cx="4572000" cy="4514350"/>
          </a:xfrm>
          <a:prstGeom prst="rect">
            <a:avLst/>
          </a:prstGeom>
        </p:spPr>
      </p:pic>
      <p:pic>
        <p:nvPicPr>
          <p:cNvPr id="3" name="animation3.mp4">
            <a:hlinkClick r:id="" action="ppaction://media"/>
            <a:extLst>
              <a:ext uri="{FF2B5EF4-FFF2-40B4-BE49-F238E27FC236}">
                <a16:creationId xmlns:a16="http://schemas.microsoft.com/office/drawing/2014/main" id="{D0BCB093-F2A8-4485-D4D6-2AF0EEC9C38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629150"/>
            <a:ext cx="4697000" cy="4514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34" fill="hold"/>
                                        <p:tgtEl>
                                          <p:spTgt spid="3"/>
                                        </p:tgtEl>
                                      </p:cBhvr>
                                    </p:cmd>
                                  </p:childTnLst>
                                </p:cTn>
                              </p:par>
                              <p:par>
                                <p:cTn id="7" presetID="1" presetClass="mediacall" presetSubtype="0" fill="hold" nodeType="withEffect">
                                  <p:stCondLst>
                                    <p:cond delay="0"/>
                                  </p:stCondLst>
                                  <p:childTnLst>
                                    <p:cmd type="call" cmd="playFrom(0.0)">
                                      <p:cBhvr>
                                        <p:cTn id="8" dur="9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repeatCount="indefinite"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224</Words>
  <Application>Microsoft Macintosh PowerPoint</Application>
  <PresentationFormat>On-screen Show (16:9)</PresentationFormat>
  <Paragraphs>17</Paragraphs>
  <Slides>4</Slides>
  <Notes>4</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Old Standard TT</vt:lpstr>
      <vt:lpstr>Arial</vt:lpstr>
      <vt:lpstr>Paperback</vt:lpstr>
      <vt:lpstr>Airflow Around An Airfoil</vt:lpstr>
      <vt:lpstr>Topic &amp; Methods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Airflow Around An Airfoil</dc:title>
  <cp:lastModifiedBy>Sam Paplanus</cp:lastModifiedBy>
  <cp:revision>1</cp:revision>
  <dcterms:modified xsi:type="dcterms:W3CDTF">2022-11-29T23:03:47Z</dcterms:modified>
</cp:coreProperties>
</file>