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Proxima Nova"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3978D-CEA7-43C4-A244-16D58EBE686F}" v="22" dt="2022-12-01T23:56:22.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9f1923335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9f1923335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9f1923335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9f1923335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9f1923335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9f1923335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9f1923335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9f1923335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9f1923335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9f1923335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9f1923335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9f1923335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9f1923335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9f1923335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9f1923335a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9f1923335a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f1923335a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f1923335a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9f1923335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9f1923335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9f1923335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9f1923335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9f1923335a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9f1923335a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9f192333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9f192333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9f1923335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9f1923335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9f1923335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9f1923335a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9f1923335a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9f1923335a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9f1923335a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9f1923335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9f1923335a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9f1923335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9f1923335a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9f1923335a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9f1923335a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9f1923335a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9f1923335a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9f1923335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9f1923335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9f1923335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9f1923335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9f1923335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9f1923335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9f1923335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9f1923335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9f1923335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9f1923335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9f1923335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9f1923335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9f1923335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9f1923335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9f1923335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9f1923335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9f1923335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Generative Adversarial Networks (GANs)</a:t>
            </a:r>
            <a:endParaRP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Will Lavanakul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Conceptual Analogy</a:t>
            </a:r>
            <a:endParaRPr/>
          </a:p>
        </p:txBody>
      </p:sp>
      <p:sp>
        <p:nvSpPr>
          <p:cNvPr id="127" name="Google Shape;12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
              <a:t>Two players: art curator, art forger </a:t>
            </a:r>
            <a:endParaRPr/>
          </a:p>
          <a:p>
            <a:pPr marL="457200" lvl="0" indent="-342900" algn="l" rtl="0">
              <a:lnSpc>
                <a:spcPct val="200000"/>
              </a:lnSpc>
              <a:spcBef>
                <a:spcPts val="0"/>
              </a:spcBef>
              <a:spcAft>
                <a:spcPts val="0"/>
              </a:spcAft>
              <a:buSzPts val="1800"/>
              <a:buChar char="●"/>
            </a:pPr>
            <a:r>
              <a:rPr lang="en"/>
              <a:t>Curator’s goal is to distinguish real and fake paintings</a:t>
            </a:r>
            <a:endParaRPr/>
          </a:p>
          <a:p>
            <a:pPr marL="457200" lvl="0" indent="-342900" algn="l" rtl="0">
              <a:lnSpc>
                <a:spcPct val="200000"/>
              </a:lnSpc>
              <a:spcBef>
                <a:spcPts val="0"/>
              </a:spcBef>
              <a:spcAft>
                <a:spcPts val="0"/>
              </a:spcAft>
              <a:buSzPts val="1800"/>
              <a:buChar char="●"/>
            </a:pPr>
            <a:r>
              <a:rPr lang="en"/>
              <a:t>Forger’s goal is to create near-realistic art pieces that are hard to tell from real ones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1"/>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xEl>
                                              <p:pRg st="1" end="1"/>
                                            </p:txEl>
                                          </p:spTgt>
                                        </p:tgtEl>
                                        <p:attrNameLst>
                                          <p:attrName>style.visibility</p:attrName>
                                        </p:attrNameLst>
                                      </p:cBhvr>
                                      <p:to>
                                        <p:strVal val="visible"/>
                                      </p:to>
                                    </p:set>
                                    <p:animEffect transition="in" filter="fade">
                                      <p:cBhvr>
                                        <p:cTn id="12" dur="1"/>
                                        <p:tgtEl>
                                          <p:spTgt spid="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xEl>
                                              <p:pRg st="2" end="2"/>
                                            </p:txEl>
                                          </p:spTgt>
                                        </p:tgtEl>
                                        <p:attrNameLst>
                                          <p:attrName>style.visibility</p:attrName>
                                        </p:attrNameLst>
                                      </p:cBhvr>
                                      <p:to>
                                        <p:strVal val="visible"/>
                                      </p:to>
                                    </p:set>
                                    <p:animEffect transition="in" filter="fade">
                                      <p:cBhvr>
                                        <p:cTn id="17" dur="1"/>
                                        <p:tgtEl>
                                          <p:spTgt spid="1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3" name="Google Shape;13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34" name="Google Shape;134;p23"/>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35" name="Google Shape;135;p23"/>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1" name="Google Shape;14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42" name="Google Shape;142;p24"/>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43" name="Google Shape;143;p24"/>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144" name="Google Shape;144;p24"/>
          <p:cNvPicPr preferRelativeResize="0"/>
          <p:nvPr/>
        </p:nvPicPr>
        <p:blipFill>
          <a:blip r:embed="rId3">
            <a:alphaModFix/>
          </a:blip>
          <a:stretch>
            <a:fillRect/>
          </a:stretch>
        </p:blipFill>
        <p:spPr>
          <a:xfrm>
            <a:off x="3783525" y="1747513"/>
            <a:ext cx="1648475" cy="1648475"/>
          </a:xfrm>
          <a:prstGeom prst="rect">
            <a:avLst/>
          </a:prstGeom>
          <a:noFill/>
          <a:ln>
            <a:noFill/>
          </a:ln>
        </p:spPr>
      </p:pic>
      <p:sp>
        <p:nvSpPr>
          <p:cNvPr id="145" name="Google Shape;145;p24"/>
          <p:cNvSpPr/>
          <p:nvPr/>
        </p:nvSpPr>
        <p:spPr>
          <a:xfrm rot="10800000">
            <a:off x="5432000" y="2476213"/>
            <a:ext cx="1733400" cy="1911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1" name="Google Shape;151;p25"/>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52" name="Google Shape;152;p25"/>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153" name="Google Shape;153;p25"/>
          <p:cNvPicPr preferRelativeResize="0"/>
          <p:nvPr/>
        </p:nvPicPr>
        <p:blipFill>
          <a:blip r:embed="rId3">
            <a:alphaModFix/>
          </a:blip>
          <a:stretch>
            <a:fillRect/>
          </a:stretch>
        </p:blipFill>
        <p:spPr>
          <a:xfrm>
            <a:off x="3783525" y="1747513"/>
            <a:ext cx="1648475" cy="1648475"/>
          </a:xfrm>
          <a:prstGeom prst="rect">
            <a:avLst/>
          </a:prstGeom>
          <a:noFill/>
          <a:ln>
            <a:noFill/>
          </a:ln>
        </p:spPr>
      </p:pic>
      <p:sp>
        <p:nvSpPr>
          <p:cNvPr id="154" name="Google Shape;154;p25"/>
          <p:cNvSpPr/>
          <p:nvPr/>
        </p:nvSpPr>
        <p:spPr>
          <a:xfrm>
            <a:off x="2044775" y="2476188"/>
            <a:ext cx="1733400" cy="19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p:nvPr/>
        </p:nvSpPr>
        <p:spPr>
          <a:xfrm>
            <a:off x="2163225" y="2076000"/>
            <a:ext cx="16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roxima Nova"/>
                <a:ea typeface="Proxima Nova"/>
                <a:cs typeface="Proxima Nova"/>
                <a:sym typeface="Proxima Nova"/>
              </a:rPr>
              <a:t>Fake! Try again.</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1" name="Google Shape;16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62" name="Google Shape;162;p26"/>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63" name="Google Shape;163;p26"/>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9" name="Google Shape;16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70" name="Google Shape;170;p27"/>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71" name="Google Shape;171;p27"/>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172" name="Google Shape;172;p27"/>
          <p:cNvPicPr preferRelativeResize="0"/>
          <p:nvPr/>
        </p:nvPicPr>
        <p:blipFill rotWithShape="1">
          <a:blip r:embed="rId3">
            <a:alphaModFix/>
          </a:blip>
          <a:srcRect t="6617" b="26263"/>
          <a:stretch/>
        </p:blipFill>
        <p:spPr>
          <a:xfrm>
            <a:off x="3783525" y="1910250"/>
            <a:ext cx="1648476" cy="1648473"/>
          </a:xfrm>
          <a:prstGeom prst="rect">
            <a:avLst/>
          </a:prstGeom>
          <a:noFill/>
          <a:ln>
            <a:noFill/>
          </a:ln>
        </p:spPr>
      </p:pic>
      <p:pic>
        <p:nvPicPr>
          <p:cNvPr id="173" name="Google Shape;173;p27"/>
          <p:cNvPicPr preferRelativeResize="0"/>
          <p:nvPr/>
        </p:nvPicPr>
        <p:blipFill>
          <a:blip r:embed="rId4">
            <a:alphaModFix amt="85000"/>
          </a:blip>
          <a:stretch>
            <a:fillRect/>
          </a:stretch>
        </p:blipFill>
        <p:spPr>
          <a:xfrm>
            <a:off x="3783525" y="1910238"/>
            <a:ext cx="1648475" cy="1648475"/>
          </a:xfrm>
          <a:prstGeom prst="rect">
            <a:avLst/>
          </a:prstGeom>
          <a:noFill/>
          <a:ln>
            <a:noFill/>
          </a:ln>
        </p:spPr>
      </p:pic>
      <p:sp>
        <p:nvSpPr>
          <p:cNvPr id="174" name="Google Shape;174;p27"/>
          <p:cNvSpPr/>
          <p:nvPr/>
        </p:nvSpPr>
        <p:spPr>
          <a:xfrm rot="10800000">
            <a:off x="5432000" y="2476213"/>
            <a:ext cx="1733400" cy="1911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80" name="Google Shape;180;p28"/>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81" name="Google Shape;181;p28"/>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182" name="Google Shape;182;p28"/>
          <p:cNvPicPr preferRelativeResize="0"/>
          <p:nvPr/>
        </p:nvPicPr>
        <p:blipFill rotWithShape="1">
          <a:blip r:embed="rId3">
            <a:alphaModFix/>
          </a:blip>
          <a:srcRect t="6617" b="26263"/>
          <a:stretch/>
        </p:blipFill>
        <p:spPr>
          <a:xfrm>
            <a:off x="3783525" y="1910250"/>
            <a:ext cx="1648476" cy="1648473"/>
          </a:xfrm>
          <a:prstGeom prst="rect">
            <a:avLst/>
          </a:prstGeom>
          <a:noFill/>
          <a:ln>
            <a:noFill/>
          </a:ln>
        </p:spPr>
      </p:pic>
      <p:pic>
        <p:nvPicPr>
          <p:cNvPr id="183" name="Google Shape;183;p28"/>
          <p:cNvPicPr preferRelativeResize="0"/>
          <p:nvPr/>
        </p:nvPicPr>
        <p:blipFill>
          <a:blip r:embed="rId4">
            <a:alphaModFix amt="85000"/>
          </a:blip>
          <a:stretch>
            <a:fillRect/>
          </a:stretch>
        </p:blipFill>
        <p:spPr>
          <a:xfrm>
            <a:off x="3783525" y="1910238"/>
            <a:ext cx="1648475" cy="1648475"/>
          </a:xfrm>
          <a:prstGeom prst="rect">
            <a:avLst/>
          </a:prstGeom>
          <a:noFill/>
          <a:ln>
            <a:noFill/>
          </a:ln>
        </p:spPr>
      </p:pic>
      <p:sp>
        <p:nvSpPr>
          <p:cNvPr id="184" name="Google Shape;184;p28"/>
          <p:cNvSpPr/>
          <p:nvPr/>
        </p:nvSpPr>
        <p:spPr>
          <a:xfrm>
            <a:off x="2044775" y="2476188"/>
            <a:ext cx="1733400" cy="19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txBox="1"/>
          <p:nvPr/>
        </p:nvSpPr>
        <p:spPr>
          <a:xfrm>
            <a:off x="2104000" y="2122225"/>
            <a:ext cx="1620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Proxima Nova"/>
                <a:ea typeface="Proxima Nova"/>
                <a:cs typeface="Proxima Nova"/>
                <a:sym typeface="Proxima Nova"/>
              </a:rPr>
              <a:t>Still fake, but less sure</a:t>
            </a:r>
            <a:endParaRPr sz="11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1" name="Google Shape;191;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92" name="Google Shape;192;p29"/>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193" name="Google Shape;193;p29"/>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9" name="Google Shape;19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00" name="Google Shape;200;p30"/>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201" name="Google Shape;201;p30"/>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202" name="Google Shape;202;p30"/>
          <p:cNvPicPr preferRelativeResize="0"/>
          <p:nvPr/>
        </p:nvPicPr>
        <p:blipFill rotWithShape="1">
          <a:blip r:embed="rId3">
            <a:alphaModFix/>
          </a:blip>
          <a:srcRect t="6617" b="26263"/>
          <a:stretch/>
        </p:blipFill>
        <p:spPr>
          <a:xfrm>
            <a:off x="3783525" y="1910250"/>
            <a:ext cx="1648476" cy="1648473"/>
          </a:xfrm>
          <a:prstGeom prst="rect">
            <a:avLst/>
          </a:prstGeom>
          <a:noFill/>
          <a:ln>
            <a:noFill/>
          </a:ln>
        </p:spPr>
      </p:pic>
      <p:pic>
        <p:nvPicPr>
          <p:cNvPr id="203" name="Google Shape;203;p30"/>
          <p:cNvPicPr preferRelativeResize="0"/>
          <p:nvPr/>
        </p:nvPicPr>
        <p:blipFill>
          <a:blip r:embed="rId4">
            <a:alphaModFix amt="45000"/>
          </a:blip>
          <a:stretch>
            <a:fillRect/>
          </a:stretch>
        </p:blipFill>
        <p:spPr>
          <a:xfrm>
            <a:off x="3783525" y="1910238"/>
            <a:ext cx="1648475" cy="1648475"/>
          </a:xfrm>
          <a:prstGeom prst="rect">
            <a:avLst/>
          </a:prstGeom>
          <a:noFill/>
          <a:ln>
            <a:noFill/>
          </a:ln>
        </p:spPr>
      </p:pic>
      <p:sp>
        <p:nvSpPr>
          <p:cNvPr id="204" name="Google Shape;204;p30"/>
          <p:cNvSpPr/>
          <p:nvPr/>
        </p:nvSpPr>
        <p:spPr>
          <a:xfrm rot="10800000">
            <a:off x="5432000" y="2476213"/>
            <a:ext cx="1733400" cy="1911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10" name="Google Shape;210;p31"/>
          <p:cNvSpPr/>
          <p:nvPr/>
        </p:nvSpPr>
        <p:spPr>
          <a:xfrm>
            <a:off x="544775" y="1959775"/>
            <a:ext cx="1500000" cy="107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Curator</a:t>
            </a:r>
            <a:endParaRPr/>
          </a:p>
        </p:txBody>
      </p:sp>
      <p:sp>
        <p:nvSpPr>
          <p:cNvPr id="211" name="Google Shape;211;p31"/>
          <p:cNvSpPr/>
          <p:nvPr/>
        </p:nvSpPr>
        <p:spPr>
          <a:xfrm>
            <a:off x="7170750" y="2034000"/>
            <a:ext cx="1500000" cy="1075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Forger</a:t>
            </a:r>
            <a:endParaRPr/>
          </a:p>
        </p:txBody>
      </p:sp>
      <p:pic>
        <p:nvPicPr>
          <p:cNvPr id="212" name="Google Shape;212;p31"/>
          <p:cNvPicPr preferRelativeResize="0"/>
          <p:nvPr/>
        </p:nvPicPr>
        <p:blipFill rotWithShape="1">
          <a:blip r:embed="rId3">
            <a:alphaModFix/>
          </a:blip>
          <a:srcRect t="6617" b="26263"/>
          <a:stretch/>
        </p:blipFill>
        <p:spPr>
          <a:xfrm>
            <a:off x="3783525" y="1910250"/>
            <a:ext cx="1648476" cy="1648473"/>
          </a:xfrm>
          <a:prstGeom prst="rect">
            <a:avLst/>
          </a:prstGeom>
          <a:noFill/>
          <a:ln>
            <a:noFill/>
          </a:ln>
        </p:spPr>
      </p:pic>
      <p:pic>
        <p:nvPicPr>
          <p:cNvPr id="213" name="Google Shape;213;p31"/>
          <p:cNvPicPr preferRelativeResize="0"/>
          <p:nvPr/>
        </p:nvPicPr>
        <p:blipFill>
          <a:blip r:embed="rId4">
            <a:alphaModFix amt="45000"/>
          </a:blip>
          <a:stretch>
            <a:fillRect/>
          </a:stretch>
        </p:blipFill>
        <p:spPr>
          <a:xfrm>
            <a:off x="3783525" y="1910238"/>
            <a:ext cx="1648475" cy="1648475"/>
          </a:xfrm>
          <a:prstGeom prst="rect">
            <a:avLst/>
          </a:prstGeom>
          <a:noFill/>
          <a:ln>
            <a:noFill/>
          </a:ln>
        </p:spPr>
      </p:pic>
      <p:sp>
        <p:nvSpPr>
          <p:cNvPr id="214" name="Google Shape;214;p31"/>
          <p:cNvSpPr/>
          <p:nvPr/>
        </p:nvSpPr>
        <p:spPr>
          <a:xfrm>
            <a:off x="2044775" y="2476188"/>
            <a:ext cx="1733400" cy="19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1"/>
          <p:cNvSpPr txBox="1"/>
          <p:nvPr/>
        </p:nvSpPr>
        <p:spPr>
          <a:xfrm>
            <a:off x="2562575" y="2122200"/>
            <a:ext cx="697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Proxima Nova"/>
                <a:ea typeface="Proxima Nova"/>
                <a:cs typeface="Proxima Nova"/>
                <a:sym typeface="Proxima Nova"/>
              </a:rPr>
              <a:t>Real?</a:t>
            </a:r>
            <a:endParaRPr sz="11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Overview</a:t>
            </a:r>
            <a:endParaRPr/>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AI Generated art has gained lots of traction over recent years (ex. DALLE-2)</a:t>
            </a:r>
            <a:endParaRPr/>
          </a:p>
          <a:p>
            <a:pPr marL="457200" lvl="0" indent="-342900" algn="l" rtl="0">
              <a:lnSpc>
                <a:spcPct val="150000"/>
              </a:lnSpc>
              <a:spcBef>
                <a:spcPts val="0"/>
              </a:spcBef>
              <a:spcAft>
                <a:spcPts val="0"/>
              </a:spcAft>
              <a:buSzPts val="1800"/>
              <a:buChar char="●"/>
            </a:pPr>
            <a:r>
              <a:rPr lang="en"/>
              <a:t>GANs utilize deep convolutional networks (CNN) to generate never before seen images</a:t>
            </a:r>
            <a:endParaRPr/>
          </a:p>
        </p:txBody>
      </p:sp>
      <p:pic>
        <p:nvPicPr>
          <p:cNvPr id="67" name="Google Shape;67;p14"/>
          <p:cNvPicPr preferRelativeResize="0"/>
          <p:nvPr/>
        </p:nvPicPr>
        <p:blipFill>
          <a:blip r:embed="rId3">
            <a:alphaModFix/>
          </a:blip>
          <a:stretch>
            <a:fillRect/>
          </a:stretch>
        </p:blipFill>
        <p:spPr>
          <a:xfrm>
            <a:off x="790825" y="2441950"/>
            <a:ext cx="3781176" cy="2126925"/>
          </a:xfrm>
          <a:prstGeom prst="rect">
            <a:avLst/>
          </a:prstGeom>
          <a:noFill/>
          <a:ln>
            <a:noFill/>
          </a:ln>
        </p:spPr>
      </p:pic>
      <p:pic>
        <p:nvPicPr>
          <p:cNvPr id="68" name="Google Shape;68;p14"/>
          <p:cNvPicPr preferRelativeResize="0"/>
          <p:nvPr/>
        </p:nvPicPr>
        <p:blipFill>
          <a:blip r:embed="rId4">
            <a:alphaModFix/>
          </a:blip>
          <a:stretch>
            <a:fillRect/>
          </a:stretch>
        </p:blipFill>
        <p:spPr>
          <a:xfrm>
            <a:off x="5422555" y="2385650"/>
            <a:ext cx="2992324" cy="2239526"/>
          </a:xfrm>
          <a:prstGeom prst="rect">
            <a:avLst/>
          </a:prstGeom>
          <a:noFill/>
          <a:ln>
            <a:noFill/>
          </a:ln>
        </p:spPr>
      </p:pic>
      <p:sp>
        <p:nvSpPr>
          <p:cNvPr id="69" name="Google Shape;69;p14"/>
          <p:cNvSpPr txBox="1"/>
          <p:nvPr/>
        </p:nvSpPr>
        <p:spPr>
          <a:xfrm>
            <a:off x="2136613" y="4641175"/>
            <a:ext cx="108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DALLE-2</a:t>
            </a:r>
            <a:endParaRPr>
              <a:latin typeface="Proxima Nova"/>
              <a:ea typeface="Proxima Nova"/>
              <a:cs typeface="Proxima Nova"/>
              <a:sym typeface="Proxima Nova"/>
            </a:endParaRPr>
          </a:p>
        </p:txBody>
      </p:sp>
      <p:sp>
        <p:nvSpPr>
          <p:cNvPr id="70" name="Google Shape;70;p14"/>
          <p:cNvSpPr txBox="1"/>
          <p:nvPr/>
        </p:nvSpPr>
        <p:spPr>
          <a:xfrm>
            <a:off x="6104962" y="4641175"/>
            <a:ext cx="1627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Nvidia’s GAN2.0</a:t>
            </a:r>
            <a:endParaRPr>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 Loss function (Adversarial loss)</a:t>
            </a:r>
            <a:endParaRPr/>
          </a:p>
        </p:txBody>
      </p:sp>
      <p:sp>
        <p:nvSpPr>
          <p:cNvPr id="221" name="Google Shape;221;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2" name="Google Shape;222;p32"/>
          <p:cNvPicPr preferRelativeResize="0"/>
          <p:nvPr/>
        </p:nvPicPr>
        <p:blipFill>
          <a:blip r:embed="rId3">
            <a:alphaModFix/>
          </a:blip>
          <a:stretch>
            <a:fillRect/>
          </a:stretch>
        </p:blipFill>
        <p:spPr>
          <a:xfrm>
            <a:off x="0" y="2306235"/>
            <a:ext cx="9143999" cy="1108881"/>
          </a:xfrm>
          <a:prstGeom prst="rect">
            <a:avLst/>
          </a:prstGeom>
          <a:noFill/>
          <a:ln>
            <a:noFill/>
          </a:ln>
        </p:spPr>
      </p:pic>
      <p:sp>
        <p:nvSpPr>
          <p:cNvPr id="223" name="Google Shape;223;p32"/>
          <p:cNvSpPr/>
          <p:nvPr/>
        </p:nvSpPr>
        <p:spPr>
          <a:xfrm>
            <a:off x="1040025" y="2511625"/>
            <a:ext cx="7527300" cy="629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txBox="1"/>
          <p:nvPr/>
        </p:nvSpPr>
        <p:spPr>
          <a:xfrm>
            <a:off x="3899850" y="3855850"/>
            <a:ext cx="13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25" name="Google Shape;225;p32"/>
          <p:cNvSpPr txBox="1"/>
          <p:nvPr/>
        </p:nvSpPr>
        <p:spPr>
          <a:xfrm>
            <a:off x="2175675" y="3298488"/>
            <a:ext cx="513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Proxima Nova"/>
                <a:ea typeface="Proxima Nova"/>
                <a:cs typeface="Proxima Nova"/>
                <a:sym typeface="Proxima Nova"/>
              </a:rPr>
              <a:t>Maximizing this means discriminator correctly predicts 1 for real images, and 0 for generated images</a:t>
            </a:r>
            <a:endParaRPr>
              <a:solidFill>
                <a:schemeClr val="dk2"/>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 Loss function (Adversarial loss)</a:t>
            </a:r>
            <a:endParaRPr/>
          </a:p>
        </p:txBody>
      </p:sp>
      <p:sp>
        <p:nvSpPr>
          <p:cNvPr id="231" name="Google Shape;231;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2" name="Google Shape;232;p33"/>
          <p:cNvPicPr preferRelativeResize="0"/>
          <p:nvPr/>
        </p:nvPicPr>
        <p:blipFill>
          <a:blip r:embed="rId3">
            <a:alphaModFix/>
          </a:blip>
          <a:stretch>
            <a:fillRect/>
          </a:stretch>
        </p:blipFill>
        <p:spPr>
          <a:xfrm>
            <a:off x="0" y="2306235"/>
            <a:ext cx="9143999" cy="1108881"/>
          </a:xfrm>
          <a:prstGeom prst="rect">
            <a:avLst/>
          </a:prstGeom>
          <a:noFill/>
          <a:ln>
            <a:noFill/>
          </a:ln>
        </p:spPr>
      </p:pic>
      <p:sp>
        <p:nvSpPr>
          <p:cNvPr id="233" name="Google Shape;233;p33"/>
          <p:cNvSpPr/>
          <p:nvPr/>
        </p:nvSpPr>
        <p:spPr>
          <a:xfrm>
            <a:off x="452800" y="2511625"/>
            <a:ext cx="587100" cy="62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txBox="1"/>
          <p:nvPr/>
        </p:nvSpPr>
        <p:spPr>
          <a:xfrm>
            <a:off x="3899850" y="3855850"/>
            <a:ext cx="13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235" name="Google Shape;235;p33"/>
          <p:cNvSpPr txBox="1"/>
          <p:nvPr/>
        </p:nvSpPr>
        <p:spPr>
          <a:xfrm>
            <a:off x="452800" y="3284350"/>
            <a:ext cx="810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Proxima Nova"/>
                <a:ea typeface="Proxima Nova"/>
                <a:cs typeface="Proxima Nova"/>
                <a:sym typeface="Proxima Nova"/>
              </a:rPr>
              <a:t>Minimizing this means that the generator can fool the discriminator</a:t>
            </a:r>
            <a:endParaRPr>
              <a:solidFill>
                <a:srgbClr val="FF0000"/>
              </a:solidFill>
              <a:latin typeface="Proxima Nova"/>
              <a:ea typeface="Proxima Nova"/>
              <a:cs typeface="Proxima Nova"/>
              <a:sym typeface="Proxima Nova"/>
            </a:endParaRPr>
          </a:p>
        </p:txBody>
      </p:sp>
      <p:sp>
        <p:nvSpPr>
          <p:cNvPr id="236" name="Google Shape;236;p33"/>
          <p:cNvSpPr/>
          <p:nvPr/>
        </p:nvSpPr>
        <p:spPr>
          <a:xfrm>
            <a:off x="4821875" y="2511625"/>
            <a:ext cx="3738900" cy="62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My Implementation</a:t>
            </a:r>
            <a:endParaRPr/>
          </a:p>
        </p:txBody>
      </p:sp>
      <p:sp>
        <p:nvSpPr>
          <p:cNvPr id="242" name="Google Shape;24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
              <a:t>Coded from scratch in PyTorch</a:t>
            </a:r>
            <a:endParaRPr/>
          </a:p>
          <a:p>
            <a:pPr marL="457200" lvl="0" indent="-342900" algn="l" rtl="0">
              <a:lnSpc>
                <a:spcPct val="200000"/>
              </a:lnSpc>
              <a:spcBef>
                <a:spcPts val="0"/>
              </a:spcBef>
              <a:spcAft>
                <a:spcPts val="0"/>
              </a:spcAft>
              <a:buSzPts val="1800"/>
              <a:buChar char="●"/>
            </a:pPr>
            <a:r>
              <a:rPr lang="en"/>
              <a:t>Main goals: First replicate common task of generating faces using celebA dataset. Then extend to other domains, optimizing network and changing architecture as needed.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Generator Architecture</a:t>
            </a:r>
            <a:endParaRPr/>
          </a:p>
        </p:txBody>
      </p:sp>
      <p:sp>
        <p:nvSpPr>
          <p:cNvPr id="248" name="Google Shape;24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9" name="Google Shape;249;p35"/>
          <p:cNvPicPr preferRelativeResize="0"/>
          <p:nvPr/>
        </p:nvPicPr>
        <p:blipFill>
          <a:blip r:embed="rId3">
            <a:alphaModFix/>
          </a:blip>
          <a:stretch>
            <a:fillRect/>
          </a:stretch>
        </p:blipFill>
        <p:spPr>
          <a:xfrm>
            <a:off x="1922184" y="1030288"/>
            <a:ext cx="5299625" cy="3660775"/>
          </a:xfrm>
          <a:prstGeom prst="rect">
            <a:avLst/>
          </a:prstGeom>
          <a:noFill/>
          <a:ln>
            <a:noFill/>
          </a:ln>
        </p:spPr>
      </p:pic>
      <p:sp>
        <p:nvSpPr>
          <p:cNvPr id="250" name="Google Shape;250;p35"/>
          <p:cNvSpPr/>
          <p:nvPr/>
        </p:nvSpPr>
        <p:spPr>
          <a:xfrm>
            <a:off x="2568225" y="3862925"/>
            <a:ext cx="1365600" cy="898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5"/>
          <p:cNvSpPr txBox="1"/>
          <p:nvPr/>
        </p:nvSpPr>
        <p:spPr>
          <a:xfrm>
            <a:off x="4011500" y="3953275"/>
            <a:ext cx="172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Proxima Nova"/>
                <a:ea typeface="Proxima Nova"/>
                <a:cs typeface="Proxima Nova"/>
                <a:sym typeface="Proxima Nova"/>
              </a:rPr>
              <a:t>Inputs propagated through layers</a:t>
            </a:r>
            <a:endParaRPr>
              <a:solidFill>
                <a:srgbClr val="FF0000"/>
              </a:solidFill>
              <a:latin typeface="Proxima Nova"/>
              <a:ea typeface="Proxima Nova"/>
              <a:cs typeface="Proxima Nova"/>
              <a:sym typeface="Proxima Nova"/>
            </a:endParaRPr>
          </a:p>
        </p:txBody>
      </p:sp>
      <p:sp>
        <p:nvSpPr>
          <p:cNvPr id="252" name="Google Shape;252;p35"/>
          <p:cNvSpPr/>
          <p:nvPr/>
        </p:nvSpPr>
        <p:spPr>
          <a:xfrm>
            <a:off x="2568225" y="2508375"/>
            <a:ext cx="3013800" cy="1099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5"/>
          <p:cNvSpPr txBox="1"/>
          <p:nvPr/>
        </p:nvSpPr>
        <p:spPr>
          <a:xfrm>
            <a:off x="5642575" y="2690675"/>
            <a:ext cx="172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Proxima Nova"/>
                <a:ea typeface="Proxima Nova"/>
                <a:cs typeface="Proxima Nova"/>
                <a:sym typeface="Proxima Nova"/>
              </a:rPr>
              <a:t>Layers</a:t>
            </a:r>
            <a:endParaRPr>
              <a:solidFill>
                <a:srgbClr val="FF0000"/>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Discriminator Architecture</a:t>
            </a:r>
            <a:endParaRPr/>
          </a:p>
        </p:txBody>
      </p:sp>
      <p:sp>
        <p:nvSpPr>
          <p:cNvPr id="259" name="Google Shape;25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0" name="Google Shape;260;p36"/>
          <p:cNvPicPr preferRelativeResize="0"/>
          <p:nvPr/>
        </p:nvPicPr>
        <p:blipFill>
          <a:blip r:embed="rId3">
            <a:alphaModFix/>
          </a:blip>
          <a:stretch>
            <a:fillRect/>
          </a:stretch>
        </p:blipFill>
        <p:spPr>
          <a:xfrm>
            <a:off x="1485900" y="1418350"/>
            <a:ext cx="6172200" cy="3467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Celebrity Faces</a:t>
            </a:r>
            <a:endParaRPr/>
          </a:p>
        </p:txBody>
      </p:sp>
      <p:sp>
        <p:nvSpPr>
          <p:cNvPr id="266" name="Google Shape;26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Picture 2">
            <a:extLst>
              <a:ext uri="{FF2B5EF4-FFF2-40B4-BE49-F238E27FC236}">
                <a16:creationId xmlns:a16="http://schemas.microsoft.com/office/drawing/2014/main" id="{73C9E41E-7E4C-24BC-A8D0-86E1730066A7}"/>
              </a:ext>
            </a:extLst>
          </p:cNvPr>
          <p:cNvPicPr>
            <a:picLocks noChangeAspect="1"/>
          </p:cNvPicPr>
          <p:nvPr/>
        </p:nvPicPr>
        <p:blipFill>
          <a:blip r:embed="rId3"/>
          <a:stretch>
            <a:fillRect/>
          </a:stretch>
        </p:blipFill>
        <p:spPr>
          <a:xfrm>
            <a:off x="2751365" y="202747"/>
            <a:ext cx="6002110" cy="44998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Cats</a:t>
            </a:r>
            <a:endParaRPr/>
          </a:p>
        </p:txBody>
      </p:sp>
      <p:sp>
        <p:nvSpPr>
          <p:cNvPr id="273" name="Google Shape;27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Picture 2">
            <a:extLst>
              <a:ext uri="{FF2B5EF4-FFF2-40B4-BE49-F238E27FC236}">
                <a16:creationId xmlns:a16="http://schemas.microsoft.com/office/drawing/2014/main" id="{4E7F66B3-89A5-ED6F-58E4-12580FCD7D41}"/>
              </a:ext>
            </a:extLst>
          </p:cNvPr>
          <p:cNvPicPr>
            <a:picLocks noChangeAspect="1"/>
          </p:cNvPicPr>
          <p:nvPr/>
        </p:nvPicPr>
        <p:blipFill>
          <a:blip r:embed="rId3"/>
          <a:stretch>
            <a:fillRect/>
          </a:stretch>
        </p:blipFill>
        <p:spPr>
          <a:xfrm>
            <a:off x="2288722" y="386443"/>
            <a:ext cx="5736770" cy="429577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Comics</a:t>
            </a:r>
            <a:endParaRPr/>
          </a:p>
        </p:txBody>
      </p:sp>
      <p:sp>
        <p:nvSpPr>
          <p:cNvPr id="280" name="Google Shape;28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Picture 2">
            <a:extLst>
              <a:ext uri="{FF2B5EF4-FFF2-40B4-BE49-F238E27FC236}">
                <a16:creationId xmlns:a16="http://schemas.microsoft.com/office/drawing/2014/main" id="{B9DB12DA-1CA6-268D-78C4-5299B2171BA1}"/>
              </a:ext>
            </a:extLst>
          </p:cNvPr>
          <p:cNvPicPr>
            <a:picLocks noChangeAspect="1"/>
          </p:cNvPicPr>
          <p:nvPr/>
        </p:nvPicPr>
        <p:blipFill>
          <a:blip r:embed="rId3"/>
          <a:stretch>
            <a:fillRect/>
          </a:stretch>
        </p:blipFill>
        <p:spPr>
          <a:xfrm>
            <a:off x="1934936" y="325211"/>
            <a:ext cx="6165395" cy="46019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Comics</a:t>
            </a:r>
            <a:endParaRPr/>
          </a:p>
        </p:txBody>
      </p:sp>
      <p:sp>
        <p:nvSpPr>
          <p:cNvPr id="287" name="Google Shape;287;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8" name="Google Shape;288;p40"/>
          <p:cNvPicPr preferRelativeResize="0"/>
          <p:nvPr/>
        </p:nvPicPr>
        <p:blipFill>
          <a:blip r:embed="rId3">
            <a:alphaModFix/>
          </a:blip>
          <a:stretch>
            <a:fillRect/>
          </a:stretch>
        </p:blipFill>
        <p:spPr>
          <a:xfrm>
            <a:off x="4440550" y="1017725"/>
            <a:ext cx="4038600" cy="3962400"/>
          </a:xfrm>
          <a:prstGeom prst="rect">
            <a:avLst/>
          </a:prstGeom>
          <a:noFill/>
          <a:ln>
            <a:noFill/>
          </a:ln>
        </p:spPr>
      </p:pic>
      <p:pic>
        <p:nvPicPr>
          <p:cNvPr id="289" name="Google Shape;289;p40"/>
          <p:cNvPicPr preferRelativeResize="0"/>
          <p:nvPr/>
        </p:nvPicPr>
        <p:blipFill>
          <a:blip r:embed="rId4">
            <a:alphaModFix/>
          </a:blip>
          <a:stretch>
            <a:fillRect/>
          </a:stretch>
        </p:blipFill>
        <p:spPr>
          <a:xfrm>
            <a:off x="311700" y="1201425"/>
            <a:ext cx="3365974" cy="3493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Abstract Art</a:t>
            </a:r>
            <a:endParaRPr/>
          </a:p>
        </p:txBody>
      </p:sp>
      <p:sp>
        <p:nvSpPr>
          <p:cNvPr id="295" name="Google Shape;295;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Picture 2">
            <a:extLst>
              <a:ext uri="{FF2B5EF4-FFF2-40B4-BE49-F238E27FC236}">
                <a16:creationId xmlns:a16="http://schemas.microsoft.com/office/drawing/2014/main" id="{13CDBDF6-3CD4-12D1-325E-67522658E482}"/>
              </a:ext>
            </a:extLst>
          </p:cNvPr>
          <p:cNvPicPr>
            <a:picLocks noChangeAspect="1"/>
          </p:cNvPicPr>
          <p:nvPr/>
        </p:nvPicPr>
        <p:blipFill>
          <a:blip r:embed="rId3"/>
          <a:stretch>
            <a:fillRect/>
          </a:stretch>
        </p:blipFill>
        <p:spPr>
          <a:xfrm>
            <a:off x="2696936" y="304800"/>
            <a:ext cx="5934075" cy="44386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CNNs?</a:t>
            </a:r>
            <a:endParaRPr/>
          </a:p>
        </p:txBody>
      </p:sp>
      <p:sp>
        <p:nvSpPr>
          <p:cNvPr id="76" name="Google Shape;76;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At its most basic level, CNNs can be used to classify images</a:t>
            </a:r>
            <a:endParaRPr/>
          </a:p>
        </p:txBody>
      </p:sp>
      <p:pic>
        <p:nvPicPr>
          <p:cNvPr id="77" name="Google Shape;77;p15"/>
          <p:cNvPicPr preferRelativeResize="0"/>
          <p:nvPr/>
        </p:nvPicPr>
        <p:blipFill>
          <a:blip r:embed="rId3">
            <a:alphaModFix/>
          </a:blip>
          <a:stretch>
            <a:fillRect/>
          </a:stretch>
        </p:blipFill>
        <p:spPr>
          <a:xfrm>
            <a:off x="757038" y="1735802"/>
            <a:ext cx="7629925" cy="263297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CNN Structure</a:t>
            </a:r>
            <a:endParaRPr/>
          </a:p>
        </p:txBody>
      </p:sp>
      <p:sp>
        <p:nvSpPr>
          <p:cNvPr id="83" name="Google Shape;8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
              <a:t>Neural networks have layers that the input is passed through</a:t>
            </a:r>
            <a:endParaRPr/>
          </a:p>
          <a:p>
            <a:pPr marL="457200" lvl="0" indent="-342900" algn="l" rtl="0">
              <a:lnSpc>
                <a:spcPct val="200000"/>
              </a:lnSpc>
              <a:spcBef>
                <a:spcPts val="0"/>
              </a:spcBef>
              <a:spcAft>
                <a:spcPts val="0"/>
              </a:spcAft>
              <a:buSzPts val="1800"/>
              <a:buChar char="●"/>
            </a:pPr>
            <a:r>
              <a:rPr lang="en"/>
              <a:t>Layers contains adjustable weights (affects the output)</a:t>
            </a:r>
            <a:endParaRPr/>
          </a:p>
          <a:p>
            <a:pPr marL="457200" lvl="0" indent="-342900" algn="l" rtl="0">
              <a:lnSpc>
                <a:spcPct val="200000"/>
              </a:lnSpc>
              <a:spcBef>
                <a:spcPts val="0"/>
              </a:spcBef>
              <a:spcAft>
                <a:spcPts val="0"/>
              </a:spcAft>
              <a:buSzPts val="1800"/>
              <a:buChar char="●"/>
            </a:pPr>
            <a:r>
              <a:rPr lang="en"/>
              <a:t>Network output indicates class prediction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1"/>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xEl>
                                              <p:pRg st="1" end="1"/>
                                            </p:txEl>
                                          </p:spTgt>
                                        </p:tgtEl>
                                        <p:attrNameLst>
                                          <p:attrName>style.visibility</p:attrName>
                                        </p:attrNameLst>
                                      </p:cBhvr>
                                      <p:to>
                                        <p:strVal val="visible"/>
                                      </p:to>
                                    </p:set>
                                    <p:animEffect transition="in" filter="fade">
                                      <p:cBhvr>
                                        <p:cTn id="12" dur="1"/>
                                        <p:tgtEl>
                                          <p:spTgt spid="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xEl>
                                              <p:pRg st="2" end="2"/>
                                            </p:txEl>
                                          </p:spTgt>
                                        </p:tgtEl>
                                        <p:attrNameLst>
                                          <p:attrName>style.visibility</p:attrName>
                                        </p:attrNameLst>
                                      </p:cBhvr>
                                      <p:to>
                                        <p:strVal val="visible"/>
                                      </p:to>
                                    </p:set>
                                    <p:animEffect transition="in" filter="fade">
                                      <p:cBhvr>
                                        <p:cTn id="17" dur="1"/>
                                        <p:tgtEl>
                                          <p:spTgt spid="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9" name="Google Shape;8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0" name="Google Shape;90;p17"/>
          <p:cNvPicPr preferRelativeResize="0"/>
          <p:nvPr/>
        </p:nvPicPr>
        <p:blipFill>
          <a:blip r:embed="rId3">
            <a:alphaModFix/>
          </a:blip>
          <a:stretch>
            <a:fillRect/>
          </a:stretch>
        </p:blipFill>
        <p:spPr>
          <a:xfrm>
            <a:off x="1619250" y="1198550"/>
            <a:ext cx="5905500" cy="3324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CNN Learning</a:t>
            </a:r>
            <a:endParaRPr/>
          </a:p>
        </p:txBody>
      </p:sp>
      <p:sp>
        <p:nvSpPr>
          <p:cNvPr id="96" name="Google Shape;9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
              <a:t>Network makes predictions on data</a:t>
            </a:r>
            <a:endParaRPr/>
          </a:p>
          <a:p>
            <a:pPr marL="457200" lvl="0" indent="-342900" algn="l" rtl="0">
              <a:lnSpc>
                <a:spcPct val="200000"/>
              </a:lnSpc>
              <a:spcBef>
                <a:spcPts val="0"/>
              </a:spcBef>
              <a:spcAft>
                <a:spcPts val="0"/>
              </a:spcAft>
              <a:buSzPts val="1800"/>
              <a:buChar char="●"/>
            </a:pPr>
            <a:r>
              <a:rPr lang="en"/>
              <a:t>We tell the network how bad its prediction is using a “loss function”</a:t>
            </a:r>
            <a:endParaRPr/>
          </a:p>
          <a:p>
            <a:pPr marL="457200" lvl="0" indent="-342900" algn="l" rtl="0">
              <a:lnSpc>
                <a:spcPct val="200000"/>
              </a:lnSpc>
              <a:spcBef>
                <a:spcPts val="0"/>
              </a:spcBef>
              <a:spcAft>
                <a:spcPts val="0"/>
              </a:spcAft>
              <a:buSzPts val="1800"/>
              <a:buChar char="●"/>
            </a:pPr>
            <a:r>
              <a:rPr lang="en"/>
              <a:t>Adjust weights to decrease the loss function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animEffect transition="in" filter="fade">
                                      <p:cBhvr>
                                        <p:cTn id="7" dur="1"/>
                                        <p:tgtEl>
                                          <p:spTgt spid="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xEl>
                                              <p:pRg st="1" end="1"/>
                                            </p:txEl>
                                          </p:spTgt>
                                        </p:tgtEl>
                                        <p:attrNameLst>
                                          <p:attrName>style.visibility</p:attrName>
                                        </p:attrNameLst>
                                      </p:cBhvr>
                                      <p:to>
                                        <p:strVal val="visible"/>
                                      </p:to>
                                    </p:set>
                                    <p:animEffect transition="in" filter="fade">
                                      <p:cBhvr>
                                        <p:cTn id="12" dur="1"/>
                                        <p:tgtEl>
                                          <p:spTgt spid="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xEl>
                                              <p:pRg st="2" end="2"/>
                                            </p:txEl>
                                          </p:spTgt>
                                        </p:tgtEl>
                                        <p:attrNameLst>
                                          <p:attrName>style.visibility</p:attrName>
                                        </p:attrNameLst>
                                      </p:cBhvr>
                                      <p:to>
                                        <p:strVal val="visible"/>
                                      </p:to>
                                    </p:set>
                                    <p:animEffect transition="in" filter="fade">
                                      <p:cBhvr>
                                        <p:cTn id="17" dur="1"/>
                                        <p:tgtEl>
                                          <p:spTgt spid="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Loss function</a:t>
            </a:r>
            <a:endParaRPr/>
          </a:p>
        </p:txBody>
      </p:sp>
      <p:sp>
        <p:nvSpPr>
          <p:cNvPr id="102" name="Google Shape;10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3" name="Google Shape;103;p19"/>
          <p:cNvPicPr preferRelativeResize="0"/>
          <p:nvPr/>
        </p:nvPicPr>
        <p:blipFill>
          <a:blip r:embed="rId3">
            <a:alphaModFix/>
          </a:blip>
          <a:stretch>
            <a:fillRect/>
          </a:stretch>
        </p:blipFill>
        <p:spPr>
          <a:xfrm>
            <a:off x="1690688" y="1814513"/>
            <a:ext cx="5762625" cy="1514475"/>
          </a:xfrm>
          <a:prstGeom prst="rect">
            <a:avLst/>
          </a:prstGeom>
          <a:noFill/>
          <a:ln>
            <a:noFill/>
          </a:ln>
        </p:spPr>
      </p:pic>
      <p:sp>
        <p:nvSpPr>
          <p:cNvPr id="104" name="Google Shape;104;p19"/>
          <p:cNvSpPr/>
          <p:nvPr/>
        </p:nvSpPr>
        <p:spPr>
          <a:xfrm>
            <a:off x="6006650" y="1973925"/>
            <a:ext cx="700500" cy="926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p:nvPr/>
        </p:nvSpPr>
        <p:spPr>
          <a:xfrm>
            <a:off x="4949225" y="1973925"/>
            <a:ext cx="700500" cy="9267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p:nvPr/>
        </p:nvSpPr>
        <p:spPr>
          <a:xfrm>
            <a:off x="4949225" y="2900625"/>
            <a:ext cx="700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000FF"/>
                </a:solidFill>
                <a:latin typeface="Proxima Nova"/>
                <a:ea typeface="Proxima Nova"/>
                <a:cs typeface="Proxima Nova"/>
                <a:sym typeface="Proxima Nova"/>
              </a:rPr>
              <a:t>Truth label</a:t>
            </a:r>
            <a:endParaRPr sz="1100">
              <a:solidFill>
                <a:srgbClr val="0000FF"/>
              </a:solidFill>
              <a:latin typeface="Proxima Nova"/>
              <a:ea typeface="Proxima Nova"/>
              <a:cs typeface="Proxima Nova"/>
              <a:sym typeface="Proxima Nova"/>
            </a:endParaRPr>
          </a:p>
        </p:txBody>
      </p:sp>
      <p:sp>
        <p:nvSpPr>
          <p:cNvPr id="107" name="Google Shape;107;p19"/>
          <p:cNvSpPr txBox="1"/>
          <p:nvPr/>
        </p:nvSpPr>
        <p:spPr>
          <a:xfrm>
            <a:off x="6006650" y="2900625"/>
            <a:ext cx="827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0000"/>
                </a:solidFill>
                <a:latin typeface="Proxima Nova"/>
                <a:ea typeface="Proxima Nova"/>
                <a:cs typeface="Proxima Nova"/>
                <a:sym typeface="Proxima Nova"/>
              </a:rPr>
              <a:t>Network prediction</a:t>
            </a:r>
            <a:endParaRPr sz="1100">
              <a:solidFill>
                <a:srgbClr val="FF0000"/>
              </a:solidFill>
              <a:latin typeface="Proxima Nova"/>
              <a:ea typeface="Proxima Nova"/>
              <a:cs typeface="Proxima Nova"/>
              <a:sym typeface="Proxima Nova"/>
            </a:endParaRPr>
          </a:p>
        </p:txBody>
      </p:sp>
      <p:sp>
        <p:nvSpPr>
          <p:cNvPr id="108" name="Google Shape;108;p19"/>
          <p:cNvSpPr txBox="1"/>
          <p:nvPr/>
        </p:nvSpPr>
        <p:spPr>
          <a:xfrm>
            <a:off x="488175" y="3572850"/>
            <a:ext cx="766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roxima Nova"/>
                <a:ea typeface="Proxima Nova"/>
                <a:cs typeface="Proxima Nova"/>
                <a:sym typeface="Proxima Nova"/>
              </a:rPr>
              <a:t>High loss (MSE) = bad network prediction!</a:t>
            </a:r>
            <a:endParaRPr>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4" name="Google Shape;11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5" name="Google Shape;115;p20"/>
          <p:cNvPicPr preferRelativeResize="0"/>
          <p:nvPr/>
        </p:nvPicPr>
        <p:blipFill>
          <a:blip r:embed="rId3">
            <a:alphaModFix/>
          </a:blip>
          <a:stretch>
            <a:fillRect/>
          </a:stretch>
        </p:blipFill>
        <p:spPr>
          <a:xfrm>
            <a:off x="981075" y="342900"/>
            <a:ext cx="7181850" cy="4457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GANs</a:t>
            </a:r>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Goal: Train a neural network to generate images (ex. faces)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Idea: Have two competing networks. One trying to generate images (generator) and one trying to classify images as fake or real (discriminator). Compete these networks against each other to become better and better.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Effect transition="in" filter="fade">
                                      <p:cBhvr>
                                        <p:cTn id="7" dur="1"/>
                                        <p:tgtEl>
                                          <p:spTgt spid="1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Effect transition="in" filter="fade">
                                      <p:cBhvr>
                                        <p:cTn id="12" dur="1"/>
                                        <p:tgtEl>
                                          <p:spTgt spid="1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Effect transition="in" filter="fade">
                                      <p:cBhvr>
                                        <p:cTn id="17" dur="1"/>
                                        <p:tgtEl>
                                          <p:spTgt spid="1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30</Slides>
  <Notes>30</Notes>
  <HiddenSlides>2</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Spearmint</vt:lpstr>
      <vt:lpstr>Generative Adversarial Networks (GANs)</vt:lpstr>
      <vt:lpstr>Project Overview</vt:lpstr>
      <vt:lpstr>What are CNNs?</vt:lpstr>
      <vt:lpstr>CNN Structure</vt:lpstr>
      <vt:lpstr>PowerPoint Presentation</vt:lpstr>
      <vt:lpstr>CNN Learning</vt:lpstr>
      <vt:lpstr>Loss function</vt:lpstr>
      <vt:lpstr>PowerPoint Presentation</vt:lpstr>
      <vt:lpstr>GANs</vt:lpstr>
      <vt:lpstr>Conceptual Analogy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 Loss function (Adversarial loss)</vt:lpstr>
      <vt:lpstr>GAN Loss function (Adversarial loss)</vt:lpstr>
      <vt:lpstr>My Implementation</vt:lpstr>
      <vt:lpstr>Generator Architecture</vt:lpstr>
      <vt:lpstr>Discriminator Architecture</vt:lpstr>
      <vt:lpstr>Celebrity Faces</vt:lpstr>
      <vt:lpstr>Cats</vt:lpstr>
      <vt:lpstr>Comics</vt:lpstr>
      <vt:lpstr>Comics</vt:lpstr>
      <vt:lpstr>Abstract Art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Adversarial Networks (GANs)</dc:title>
  <cp:revision>13</cp:revision>
  <dcterms:modified xsi:type="dcterms:W3CDTF">2022-12-01T23:58:13Z</dcterms:modified>
</cp:coreProperties>
</file>