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Roboto"/>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11" Type="http://schemas.openxmlformats.org/officeDocument/2006/relationships/slide" Target="slides/slide6.xml"/><Relationship Id="rId22" Type="http://schemas.openxmlformats.org/officeDocument/2006/relationships/font" Target="fonts/Roboto-boldItalic.fntdata"/><Relationship Id="rId10" Type="http://schemas.openxmlformats.org/officeDocument/2006/relationships/slide" Target="slides/slide5.xml"/><Relationship Id="rId21" Type="http://schemas.openxmlformats.org/officeDocument/2006/relationships/font" Target="fonts/Roboto-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Roboto-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c6f73a04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c6f73a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a03889ab67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a03889ab6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a03889ab6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a03889ab6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a03889ab67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a03889ab67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a03889ab6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a03889ab6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c6f73a04f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c6f73a04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a03889ab6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a03889ab6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a03889ab67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a03889ab67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a03889ab67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a03889ab67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a03889ab6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a03889ab6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a03889ab67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a03889ab67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a03889ab67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a03889ab6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a03889ab6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a03889ab6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nasa.gov/centers/hq/library/find/bibliographies/space_debris" TargetMode="External"/><Relationship Id="rId4" Type="http://schemas.openxmlformats.org/officeDocument/2006/relationships/hyperlink" Target="https://www.nasa.gov/mission_pages/station/news/orbital_debris.html" TargetMode="External"/><Relationship Id="rId10" Type="http://schemas.openxmlformats.org/officeDocument/2006/relationships/hyperlink" Target="https://github.com/RazerM/orbital" TargetMode="External"/><Relationship Id="rId9" Type="http://schemas.openxmlformats.org/officeDocument/2006/relationships/hyperlink" Target="https://github.com/Elucidation/OrbitalElements" TargetMode="External"/><Relationship Id="rId5" Type="http://schemas.openxmlformats.org/officeDocument/2006/relationships/hyperlink" Target="https://miro.medium.com/max/1194/1*dYa0T_eg6DZa03Hv9OHaCw.png" TargetMode="External"/><Relationship Id="rId6" Type="http://schemas.openxmlformats.org/officeDocument/2006/relationships/hyperlink" Target="https://blog.hardinglabs.com/tle-to-kep.html" TargetMode="External"/><Relationship Id="rId7" Type="http://schemas.openxmlformats.org/officeDocument/2006/relationships/hyperlink" Target="https://www.panda3d.org/" TargetMode="External"/><Relationship Id="rId8" Type="http://schemas.openxmlformats.org/officeDocument/2006/relationships/hyperlink" Target="https://github.com/pytroll/pyorbita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celestrak.org/publications/AIAA/2006-6753/AIAA-2006-6753-Rev2.pdf" TargetMode="External"/><Relationship Id="rId4" Type="http://schemas.openxmlformats.org/officeDocument/2006/relationships/hyperlink" Target="https://github.com/neuromorphicsystems/sgp4/blob/master/src/deep_space.r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3"/>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Space Debris	Simulation</a:t>
            </a:r>
            <a:endParaRPr/>
          </a:p>
        </p:txBody>
      </p:sp>
      <p:sp>
        <p:nvSpPr>
          <p:cNvPr id="68" name="Google Shape;68;p13"/>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EPS 109</a:t>
            </a:r>
            <a:endParaRPr sz="2400"/>
          </a:p>
          <a:p>
            <a:pPr indent="0" lvl="0" marL="0" rtl="0" algn="l">
              <a:spcBef>
                <a:spcPts val="0"/>
              </a:spcBef>
              <a:spcAft>
                <a:spcPts val="0"/>
              </a:spcAft>
              <a:buNone/>
            </a:pPr>
            <a:r>
              <a:t/>
            </a:r>
            <a:endParaRPr sz="2400"/>
          </a:p>
        </p:txBody>
      </p:sp>
      <p:sp>
        <p:nvSpPr>
          <p:cNvPr id="69" name="Google Shape;69;p13"/>
          <p:cNvSpPr txBox="1"/>
          <p:nvPr>
            <p:ph idx="1" type="subTitle"/>
          </p:nvPr>
        </p:nvSpPr>
        <p:spPr>
          <a:xfrm>
            <a:off x="384750" y="3222030"/>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Bryce Casaje</a:t>
            </a: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2"/>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Live Demo?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Future Work / Limitations</a:t>
            </a:r>
            <a:endParaRPr/>
          </a:p>
        </p:txBody>
      </p:sp>
      <p:sp>
        <p:nvSpPr>
          <p:cNvPr id="131" name="Google Shape;131;p23"/>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AutoNum type="arabicPeriod"/>
            </a:pPr>
            <a:r>
              <a:rPr lang="en" sz="1700"/>
              <a:t>Implement the </a:t>
            </a:r>
            <a:r>
              <a:rPr lang="en" sz="1700"/>
              <a:t>SGP4 perturbation model to hopefully reduce the amount of error</a:t>
            </a:r>
            <a:endParaRPr sz="1700"/>
          </a:p>
          <a:p>
            <a:pPr indent="-336550" lvl="0" marL="457200" rtl="0" algn="l">
              <a:spcBef>
                <a:spcPts val="0"/>
              </a:spcBef>
              <a:spcAft>
                <a:spcPts val="0"/>
              </a:spcAft>
              <a:buSzPts val="1700"/>
              <a:buAutoNum type="arabicPeriod"/>
            </a:pPr>
            <a:r>
              <a:rPr lang="en" sz="1700"/>
              <a:t>Get a better source of TLE data (my simulation only shows debris/satellites that are still active today, so historically it would have been much more than my simulation)</a:t>
            </a:r>
            <a:endParaRPr sz="1700"/>
          </a:p>
          <a:p>
            <a:pPr indent="-336550" lvl="0" marL="457200" rtl="0" algn="l">
              <a:spcBef>
                <a:spcPts val="0"/>
              </a:spcBef>
              <a:spcAft>
                <a:spcPts val="0"/>
              </a:spcAft>
              <a:buSzPts val="1700"/>
              <a:buAutoNum type="arabicPeriod"/>
            </a:pPr>
            <a:r>
              <a:rPr lang="en" sz="1700"/>
              <a:t>Try other root-finding methods besides Newton-Rhapson</a:t>
            </a: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Thank you!</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Sources</a:t>
            </a:r>
            <a:endParaRPr/>
          </a:p>
        </p:txBody>
      </p:sp>
      <p:sp>
        <p:nvSpPr>
          <p:cNvPr id="142" name="Google Shape;142;p25"/>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u="sng">
                <a:solidFill>
                  <a:schemeClr val="hlink"/>
                </a:solidFill>
                <a:hlinkClick r:id="rId3"/>
              </a:rPr>
              <a:t>https://www.nasa.gov/centers/hq/library/find/bibliographies/space_debris</a:t>
            </a:r>
            <a:endParaRPr sz="1500"/>
          </a:p>
          <a:p>
            <a:pPr indent="-323850" lvl="0" marL="457200" rtl="0" algn="l">
              <a:spcBef>
                <a:spcPts val="0"/>
              </a:spcBef>
              <a:spcAft>
                <a:spcPts val="0"/>
              </a:spcAft>
              <a:buSzPts val="1500"/>
              <a:buChar char="●"/>
            </a:pPr>
            <a:r>
              <a:rPr lang="en" sz="1500" u="sng">
                <a:solidFill>
                  <a:schemeClr val="hlink"/>
                </a:solidFill>
                <a:hlinkClick r:id="rId4"/>
              </a:rPr>
              <a:t>https://www.nasa.gov/mission_pages/station/news/orbital_debris.html</a:t>
            </a:r>
            <a:endParaRPr sz="1500"/>
          </a:p>
          <a:p>
            <a:pPr indent="-323850" lvl="0" marL="457200" rtl="0" algn="l">
              <a:spcBef>
                <a:spcPts val="0"/>
              </a:spcBef>
              <a:spcAft>
                <a:spcPts val="0"/>
              </a:spcAft>
              <a:buSzPts val="1500"/>
              <a:buChar char="●"/>
            </a:pPr>
            <a:r>
              <a:rPr lang="en" sz="1500" u="sng">
                <a:solidFill>
                  <a:schemeClr val="hlink"/>
                </a:solidFill>
                <a:hlinkClick r:id="rId5"/>
              </a:rPr>
              <a:t>https://miro.medium.com/max/1194/1*dYa0T_eg6DZa03Hv9OHaCw.png</a:t>
            </a:r>
            <a:endParaRPr sz="1500"/>
          </a:p>
          <a:p>
            <a:pPr indent="-323850" lvl="0" marL="457200" rtl="0" algn="l">
              <a:spcBef>
                <a:spcPts val="0"/>
              </a:spcBef>
              <a:spcAft>
                <a:spcPts val="0"/>
              </a:spcAft>
              <a:buSzPts val="1500"/>
              <a:buChar char="●"/>
            </a:pPr>
            <a:r>
              <a:rPr lang="en" sz="1500" u="sng">
                <a:solidFill>
                  <a:schemeClr val="hlink"/>
                </a:solidFill>
                <a:hlinkClick r:id="rId6"/>
              </a:rPr>
              <a:t>https://blog.hardinglabs.com/tle-to-kep.html</a:t>
            </a:r>
            <a:endParaRPr sz="1500"/>
          </a:p>
          <a:p>
            <a:pPr indent="-323850" lvl="0" marL="457200" rtl="0" algn="l">
              <a:spcBef>
                <a:spcPts val="0"/>
              </a:spcBef>
              <a:spcAft>
                <a:spcPts val="0"/>
              </a:spcAft>
              <a:buSzPts val="1500"/>
              <a:buChar char="●"/>
            </a:pPr>
            <a:r>
              <a:rPr lang="en" sz="1500" u="sng">
                <a:solidFill>
                  <a:schemeClr val="hlink"/>
                </a:solidFill>
                <a:hlinkClick r:id="rId7"/>
              </a:rPr>
              <a:t>https://www.panda3d.org/</a:t>
            </a:r>
            <a:endParaRPr sz="1500"/>
          </a:p>
          <a:p>
            <a:pPr indent="-323850" lvl="0" marL="457200" rtl="0" algn="l">
              <a:spcBef>
                <a:spcPts val="0"/>
              </a:spcBef>
              <a:spcAft>
                <a:spcPts val="0"/>
              </a:spcAft>
              <a:buSzPts val="1500"/>
              <a:buChar char="●"/>
            </a:pPr>
            <a:r>
              <a:rPr lang="en" sz="1500" u="sng">
                <a:solidFill>
                  <a:schemeClr val="hlink"/>
                </a:solidFill>
                <a:hlinkClick r:id="rId8"/>
              </a:rPr>
              <a:t>https://github.com/pytroll/pyorbital/</a:t>
            </a:r>
            <a:endParaRPr sz="1500"/>
          </a:p>
          <a:p>
            <a:pPr indent="-323850" lvl="0" marL="457200" rtl="0" algn="l">
              <a:spcBef>
                <a:spcPts val="0"/>
              </a:spcBef>
              <a:spcAft>
                <a:spcPts val="0"/>
              </a:spcAft>
              <a:buSzPts val="1500"/>
              <a:buChar char="●"/>
            </a:pPr>
            <a:r>
              <a:rPr lang="en" sz="1500" u="sng">
                <a:solidFill>
                  <a:schemeClr val="hlink"/>
                </a:solidFill>
                <a:hlinkClick r:id="rId9"/>
              </a:rPr>
              <a:t>https://github.com/Elucidation/OrbitalElements</a:t>
            </a:r>
            <a:endParaRPr sz="1500"/>
          </a:p>
          <a:p>
            <a:pPr indent="-323850" lvl="0" marL="457200" rtl="0" algn="l">
              <a:spcBef>
                <a:spcPts val="0"/>
              </a:spcBef>
              <a:spcAft>
                <a:spcPts val="0"/>
              </a:spcAft>
              <a:buSzPts val="1500"/>
              <a:buChar char="●"/>
            </a:pPr>
            <a:r>
              <a:rPr lang="en" sz="1500" u="sng">
                <a:solidFill>
                  <a:schemeClr val="hlink"/>
                </a:solidFill>
                <a:hlinkClick r:id="rId10"/>
              </a:rPr>
              <a:t>https://github.com/RazerM/orbital</a:t>
            </a:r>
            <a:endParaRPr sz="1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Space Debris Project</a:t>
            </a:r>
            <a:endParaRPr/>
          </a:p>
        </p:txBody>
      </p:sp>
      <p:sp>
        <p:nvSpPr>
          <p:cNvPr id="75" name="Google Shape;75;p14"/>
          <p:cNvSpPr txBox="1"/>
          <p:nvPr>
            <p:ph idx="1" type="body"/>
          </p:nvPr>
        </p:nvSpPr>
        <p:spPr>
          <a:xfrm>
            <a:off x="471900" y="1799500"/>
            <a:ext cx="8222100" cy="1369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t>Goal: Show the level of space debris and satellites in Earth's orbit over the years</a:t>
            </a:r>
            <a:endParaRPr sz="1600"/>
          </a:p>
          <a:p>
            <a:pPr indent="0" lvl="0" marL="0" rtl="0" algn="l">
              <a:lnSpc>
                <a:spcPct val="115000"/>
              </a:lnSpc>
              <a:spcBef>
                <a:spcPts val="0"/>
              </a:spcBef>
              <a:spcAft>
                <a:spcPts val="0"/>
              </a:spcAft>
              <a:buNone/>
            </a:pPr>
            <a:r>
              <a:t/>
            </a:r>
            <a:endParaRPr sz="300"/>
          </a:p>
          <a:p>
            <a:pPr indent="0" lvl="0" marL="0" rtl="0" algn="l">
              <a:lnSpc>
                <a:spcPct val="115000"/>
              </a:lnSpc>
              <a:spcBef>
                <a:spcPts val="0"/>
              </a:spcBef>
              <a:spcAft>
                <a:spcPts val="0"/>
              </a:spcAft>
              <a:buNone/>
            </a:pPr>
            <a:r>
              <a:rPr lang="en" sz="1600"/>
              <a:t>Why: I've heard scientists talk about space debris/space junk, and the dangers t</a:t>
            </a:r>
            <a:r>
              <a:rPr lang="en" sz="1600"/>
              <a:t>hat it causes to all spaceflight. I’ve seen pictures, but I think it would also be cool to see how Earth’s astral environment has evolved over time.</a:t>
            </a:r>
            <a:endParaRPr sz="1300"/>
          </a:p>
          <a:p>
            <a:pPr indent="0" lvl="0" marL="0" rtl="0" algn="l">
              <a:lnSpc>
                <a:spcPct val="115000"/>
              </a:lnSpc>
              <a:spcBef>
                <a:spcPts val="0"/>
              </a:spcBef>
              <a:spcAft>
                <a:spcPts val="0"/>
              </a:spcAft>
              <a:buNone/>
            </a:pPr>
            <a:r>
              <a:t/>
            </a:r>
            <a:endParaRPr sz="1600"/>
          </a:p>
        </p:txBody>
      </p:sp>
      <p:pic>
        <p:nvPicPr>
          <p:cNvPr id="76" name="Google Shape;76;p14"/>
          <p:cNvPicPr preferRelativeResize="0"/>
          <p:nvPr/>
        </p:nvPicPr>
        <p:blipFill>
          <a:blip r:embed="rId3">
            <a:alphaModFix/>
          </a:blip>
          <a:stretch>
            <a:fillRect/>
          </a:stretch>
        </p:blipFill>
        <p:spPr>
          <a:xfrm>
            <a:off x="6171443" y="2957900"/>
            <a:ext cx="2558998" cy="2047201"/>
          </a:xfrm>
          <a:prstGeom prst="rect">
            <a:avLst/>
          </a:prstGeom>
          <a:noFill/>
          <a:ln>
            <a:noFill/>
          </a:ln>
        </p:spPr>
      </p:pic>
      <p:sp>
        <p:nvSpPr>
          <p:cNvPr id="77" name="Google Shape;77;p14"/>
          <p:cNvSpPr txBox="1"/>
          <p:nvPr>
            <p:ph idx="1" type="body"/>
          </p:nvPr>
        </p:nvSpPr>
        <p:spPr>
          <a:xfrm>
            <a:off x="340750" y="3169175"/>
            <a:ext cx="5625900" cy="1250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b="1" lang="en" sz="1300"/>
              <a:t>Some space debris facts:</a:t>
            </a:r>
            <a:endParaRPr b="1" sz="1300"/>
          </a:p>
          <a:p>
            <a:pPr indent="-298450" lvl="0" marL="457200" rtl="0" algn="l">
              <a:spcBef>
                <a:spcPts val="0"/>
              </a:spcBef>
              <a:spcAft>
                <a:spcPts val="0"/>
              </a:spcAft>
              <a:buSzPts val="1100"/>
              <a:buChar char="●"/>
            </a:pPr>
            <a:r>
              <a:rPr lang="en" sz="1100"/>
              <a:t>According to NASA, there are millions of pieces of space junk flying in low earth orbit, with some reaching speeds of 18,000 mph (7x faster than a bullet)!</a:t>
            </a:r>
            <a:endParaRPr sz="1100"/>
          </a:p>
          <a:p>
            <a:pPr indent="-298450" lvl="0" marL="457200" rtl="0" algn="l">
              <a:spcBef>
                <a:spcPts val="0"/>
              </a:spcBef>
              <a:spcAft>
                <a:spcPts val="0"/>
              </a:spcAft>
              <a:buSzPts val="1100"/>
              <a:buChar char="●"/>
            </a:pPr>
            <a:r>
              <a:rPr lang="en" sz="1100"/>
              <a:t>There are approximately 23,000 pieces of debris larger than a softball orbiting the Earth</a:t>
            </a:r>
            <a:endParaRPr sz="1100"/>
          </a:p>
          <a:p>
            <a:pPr indent="-298450" lvl="0" marL="457200" rtl="0" algn="l">
              <a:spcBef>
                <a:spcPts val="0"/>
              </a:spcBef>
              <a:spcAft>
                <a:spcPts val="0"/>
              </a:spcAft>
              <a:buSzPts val="1100"/>
              <a:buChar char="●"/>
            </a:pPr>
            <a:r>
              <a:rPr lang="en" sz="1100"/>
              <a:t>Low earth orbit is the "World's largest garbage dump"</a:t>
            </a:r>
            <a:endParaRPr sz="1100"/>
          </a:p>
          <a:p>
            <a:pPr indent="-298450" lvl="0" marL="457200" rtl="0" algn="l">
              <a:spcBef>
                <a:spcPts val="0"/>
              </a:spcBef>
              <a:spcAft>
                <a:spcPts val="0"/>
              </a:spcAft>
              <a:buSzPts val="1100"/>
              <a:buChar char="●"/>
            </a:pPr>
            <a:r>
              <a:rPr lang="en" sz="1100"/>
              <a:t>Many of these orbital pieces can damage spacecrafts, even the small ones since they're at such high velocities</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Methods (Graphical)</a:t>
            </a:r>
            <a:endParaRPr/>
          </a:p>
        </p:txBody>
      </p:sp>
      <p:sp>
        <p:nvSpPr>
          <p:cNvPr id="83" name="Google Shape;83;p15"/>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wanted to model this in 3D, with a 3D </a:t>
            </a:r>
            <a:r>
              <a:rPr lang="en"/>
              <a:t>model of the Earth and rings around it corresponding to orbits.</a:t>
            </a:r>
            <a:endParaRPr/>
          </a:p>
          <a:p>
            <a:pPr indent="0" lvl="0" marL="0" rtl="0" algn="l">
              <a:spcBef>
                <a:spcPts val="1600"/>
              </a:spcBef>
              <a:spcAft>
                <a:spcPts val="1600"/>
              </a:spcAft>
              <a:buNone/>
            </a:pPr>
            <a:r>
              <a:rPr lang="en"/>
              <a:t>To do this, I used </a:t>
            </a:r>
            <a:r>
              <a:rPr b="1" lang="en"/>
              <a:t>Panda3D</a:t>
            </a:r>
            <a:r>
              <a:rPr lang="en"/>
              <a:t>, an open-source framework for 3D rendering &amp; games, which has a Python implementation.</a:t>
            </a:r>
            <a:endParaRPr/>
          </a:p>
        </p:txBody>
      </p:sp>
      <p:pic>
        <p:nvPicPr>
          <p:cNvPr id="84" name="Google Shape;84;p15"/>
          <p:cNvPicPr preferRelativeResize="0"/>
          <p:nvPr/>
        </p:nvPicPr>
        <p:blipFill>
          <a:blip r:embed="rId3">
            <a:alphaModFix/>
          </a:blip>
          <a:stretch>
            <a:fillRect/>
          </a:stretch>
        </p:blipFill>
        <p:spPr>
          <a:xfrm>
            <a:off x="7110550" y="3099525"/>
            <a:ext cx="1995500" cy="1995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6"/>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Data</a:t>
            </a:r>
            <a:endParaRPr/>
          </a:p>
        </p:txBody>
      </p:sp>
      <p:sp>
        <p:nvSpPr>
          <p:cNvPr id="90" name="Google Shape;90;p16"/>
          <p:cNvSpPr txBox="1"/>
          <p:nvPr>
            <p:ph idx="1" type="body"/>
          </p:nvPr>
        </p:nvSpPr>
        <p:spPr>
          <a:xfrm>
            <a:off x="471900" y="1766675"/>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harder parts of this project was finding the data to use. I ended up using orbital data in a format called “TLE”: two-line element set.</a:t>
            </a:r>
            <a:endParaRPr/>
          </a:p>
          <a:p>
            <a:pPr indent="0" lvl="0" marL="0" rtl="0" algn="l">
              <a:spcBef>
                <a:spcPts val="1600"/>
              </a:spcBef>
              <a:spcAft>
                <a:spcPts val="1600"/>
              </a:spcAft>
              <a:buNone/>
            </a:pPr>
            <a:r>
              <a:t/>
            </a:r>
            <a:endParaRPr/>
          </a:p>
        </p:txBody>
      </p:sp>
      <p:pic>
        <p:nvPicPr>
          <p:cNvPr id="91" name="Google Shape;91;p16"/>
          <p:cNvPicPr preferRelativeResize="0"/>
          <p:nvPr/>
        </p:nvPicPr>
        <p:blipFill>
          <a:blip r:embed="rId3">
            <a:alphaModFix/>
          </a:blip>
          <a:stretch>
            <a:fillRect/>
          </a:stretch>
        </p:blipFill>
        <p:spPr>
          <a:xfrm>
            <a:off x="1728788" y="2491600"/>
            <a:ext cx="5686425" cy="2590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7"/>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TLEs</a:t>
            </a:r>
            <a:endParaRPr/>
          </a:p>
        </p:txBody>
      </p:sp>
      <p:sp>
        <p:nvSpPr>
          <p:cNvPr id="97" name="Google Shape;97;p17"/>
          <p:cNvSpPr txBox="1"/>
          <p:nvPr>
            <p:ph idx="1" type="body"/>
          </p:nvPr>
        </p:nvSpPr>
        <p:spPr>
          <a:xfrm>
            <a:off x="471900" y="1766675"/>
            <a:ext cx="8222100" cy="767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TLEs are a data format used to encode details of orbital elements for a given point in time called the epoch (usually for Earth-orbiting objects). You can get these TLEs from places like the NORAD website, CelesTrak, Space-Track (DoD)...</a:t>
            </a:r>
            <a:endParaRPr/>
          </a:p>
        </p:txBody>
      </p:sp>
      <p:pic>
        <p:nvPicPr>
          <p:cNvPr id="98" name="Google Shape;98;p17"/>
          <p:cNvPicPr preferRelativeResize="0"/>
          <p:nvPr/>
        </p:nvPicPr>
        <p:blipFill>
          <a:blip r:embed="rId3">
            <a:alphaModFix/>
          </a:blip>
          <a:stretch>
            <a:fillRect/>
          </a:stretch>
        </p:blipFill>
        <p:spPr>
          <a:xfrm>
            <a:off x="5568195" y="3489700"/>
            <a:ext cx="3509400" cy="1598925"/>
          </a:xfrm>
          <a:prstGeom prst="rect">
            <a:avLst/>
          </a:prstGeom>
          <a:noFill/>
          <a:ln>
            <a:noFill/>
          </a:ln>
        </p:spPr>
      </p:pic>
      <p:pic>
        <p:nvPicPr>
          <p:cNvPr id="99" name="Google Shape;99;p17"/>
          <p:cNvPicPr preferRelativeResize="0"/>
          <p:nvPr/>
        </p:nvPicPr>
        <p:blipFill>
          <a:blip r:embed="rId4">
            <a:alphaModFix/>
          </a:blip>
          <a:stretch>
            <a:fillRect/>
          </a:stretch>
        </p:blipFill>
        <p:spPr>
          <a:xfrm>
            <a:off x="3134275" y="2996300"/>
            <a:ext cx="2322475" cy="2092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Methods (Analytical)</a:t>
            </a:r>
            <a:endParaRPr/>
          </a:p>
        </p:txBody>
      </p:sp>
      <p:sp>
        <p:nvSpPr>
          <p:cNvPr id="105" name="Google Shape;105;p18"/>
          <p:cNvSpPr txBox="1"/>
          <p:nvPr>
            <p:ph idx="1" type="body"/>
          </p:nvPr>
        </p:nvSpPr>
        <p:spPr>
          <a:xfrm>
            <a:off x="471900" y="1842875"/>
            <a:ext cx="8222100" cy="306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When working with TLEs, you're supposed to use some specific set of mathematical models (the main one being SGP4), for which there are implementations in Python. However, I did not use this for three reasons:</a:t>
            </a:r>
            <a:endParaRPr sz="1500"/>
          </a:p>
          <a:p>
            <a:pPr indent="0" lvl="0" marL="0" rtl="0" algn="l">
              <a:spcBef>
                <a:spcPts val="0"/>
              </a:spcBef>
              <a:spcAft>
                <a:spcPts val="0"/>
              </a:spcAft>
              <a:buNone/>
            </a:pPr>
            <a:r>
              <a:t/>
            </a:r>
            <a:endParaRPr sz="300"/>
          </a:p>
          <a:p>
            <a:pPr indent="-323850" lvl="0" marL="457200" rtl="0" algn="l">
              <a:spcBef>
                <a:spcPts val="0"/>
              </a:spcBef>
              <a:spcAft>
                <a:spcPts val="0"/>
              </a:spcAft>
              <a:buSzPts val="1500"/>
              <a:buAutoNum type="arabicPeriod"/>
            </a:pPr>
            <a:r>
              <a:rPr lang="en" sz="1500"/>
              <a:t>I wanted to implement the math myself, not just use a library</a:t>
            </a:r>
            <a:endParaRPr sz="1500"/>
          </a:p>
          <a:p>
            <a:pPr indent="-323850" lvl="0" marL="457200" rtl="0" algn="l">
              <a:spcBef>
                <a:spcPts val="0"/>
              </a:spcBef>
              <a:spcAft>
                <a:spcPts val="0"/>
              </a:spcAft>
              <a:buSzPts val="1500"/>
              <a:buAutoNum type="arabicPeriod"/>
            </a:pPr>
            <a:r>
              <a:rPr lang="en" sz="1500"/>
              <a:t>To understand SGP4 you need to either read a </a:t>
            </a:r>
            <a:r>
              <a:rPr lang="en" sz="1500" u="sng">
                <a:solidFill>
                  <a:schemeClr val="hlink"/>
                </a:solidFill>
                <a:hlinkClick r:id="rId3"/>
              </a:rPr>
              <a:t>94 page research paper</a:t>
            </a:r>
            <a:r>
              <a:rPr lang="en" sz="1500"/>
              <a:t> or understand the libraries that implement it (but they’re literally </a:t>
            </a:r>
            <a:r>
              <a:rPr lang="en" sz="1500" u="sng">
                <a:solidFill>
                  <a:schemeClr val="hlink"/>
                </a:solidFill>
                <a:hlinkClick r:id="rId4"/>
              </a:rPr>
              <a:t>thousands of lines</a:t>
            </a:r>
            <a:r>
              <a:rPr lang="en" sz="1500"/>
              <a:t>)</a:t>
            </a:r>
            <a:endParaRPr sz="1500"/>
          </a:p>
          <a:p>
            <a:pPr indent="-323850" lvl="0" marL="457200" rtl="0" algn="l">
              <a:spcBef>
                <a:spcPts val="0"/>
              </a:spcBef>
              <a:spcAft>
                <a:spcPts val="0"/>
              </a:spcAft>
              <a:buSzPts val="1500"/>
              <a:buAutoNum type="arabicPeriod"/>
            </a:pPr>
            <a:r>
              <a:rPr lang="en" sz="1500"/>
              <a:t>These models aren’t perfect anyway, having 1-3km of error per day</a:t>
            </a:r>
            <a:endParaRPr sz="1500"/>
          </a:p>
          <a:p>
            <a:pPr indent="0" lvl="0" marL="0" rtl="0" algn="l">
              <a:spcBef>
                <a:spcPts val="0"/>
              </a:spcBef>
              <a:spcAft>
                <a:spcPts val="0"/>
              </a:spcAft>
              <a:buNone/>
            </a:pPr>
            <a:r>
              <a:t/>
            </a:r>
            <a:endParaRPr sz="300"/>
          </a:p>
          <a:p>
            <a:pPr indent="0" lvl="0" marL="0" rtl="0" algn="l">
              <a:spcBef>
                <a:spcPts val="0"/>
              </a:spcBef>
              <a:spcAft>
                <a:spcPts val="0"/>
              </a:spcAft>
              <a:buNone/>
            </a:pPr>
            <a:r>
              <a:rPr lang="en" sz="1500"/>
              <a:t>So instead, I did my best to convert the TLEs into the traditional Keplerian element set, fully knowing that this would increase the amount of error. Since the goal was not to accurately plot the orbits but to get a sense of how space debris has been increasing over time, I thought this was a worthwhile trade-off.</a:t>
            </a:r>
            <a:endParaRPr sz="1500"/>
          </a:p>
          <a:p>
            <a:pPr indent="0" lvl="0" marL="0" rtl="0" algn="l">
              <a:spcBef>
                <a:spcPts val="0"/>
              </a:spcBef>
              <a:spcAft>
                <a:spcPts val="0"/>
              </a:spcAft>
              <a:buNone/>
            </a:pPr>
            <a:r>
              <a:t/>
            </a:r>
            <a:endParaRPr sz="15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Animations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0"/>
          <p:cNvPicPr preferRelativeResize="0"/>
          <p:nvPr/>
        </p:nvPicPr>
        <p:blipFill>
          <a:blip r:embed="rId3">
            <a:alphaModFix/>
          </a:blip>
          <a:stretch>
            <a:fillRect/>
          </a:stretch>
        </p:blipFill>
        <p:spPr>
          <a:xfrm>
            <a:off x="1056013" y="152400"/>
            <a:ext cx="7031967"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1"/>
          <p:cNvPicPr preferRelativeResize="0"/>
          <p:nvPr/>
        </p:nvPicPr>
        <p:blipFill>
          <a:blip r:embed="rId3">
            <a:alphaModFix/>
          </a:blip>
          <a:stretch>
            <a:fillRect/>
          </a:stretch>
        </p:blipFill>
        <p:spPr>
          <a:xfrm>
            <a:off x="876738" y="152400"/>
            <a:ext cx="7390523" cy="48387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