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sldIdLst>
    <p:sldId id="256" r:id="rId2"/>
    <p:sldId id="263" r:id="rId3"/>
    <p:sldId id="258" r:id="rId4"/>
    <p:sldId id="261" r:id="rId5"/>
    <p:sldId id="262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33C158-AB1F-4482-A24B-F101DE669F29}">
          <p14:sldIdLst>
            <p14:sldId id="256"/>
            <p14:sldId id="263"/>
            <p14:sldId id="258"/>
            <p14:sldId id="261"/>
            <p14:sldId id="262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520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212A3-6305-4EDF-E52A-1BCB85E42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33E976-2CE0-D84A-0104-76F84EFBA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DF7C1-4696-C049-0CD0-DBC35F4D6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2CF4-64C9-4390-8FFB-A6395AA9886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EC449-762C-B6B4-EA58-66C737AB8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DD8F7-B3BB-4E6E-7591-891AE8DBB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F2B6-28A7-43AE-967F-4AE663ED8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90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F001F-307A-60CE-1266-34D042F94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7FB2E1-18AD-11F1-6AB2-E87470515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53304-A0DC-760B-26EC-FD8C829D0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2CF4-64C9-4390-8FFB-A6395AA9886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F64B4-B593-73AE-9F94-23784D341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927D8-4CA3-DFF6-069C-6D75809C1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F2B6-28A7-43AE-967F-4AE663ED8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89FBA2-B2BE-1E7B-EF9D-4997810C2B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612E76-7408-E7B4-23F7-9A4EC9778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2C62A-B61C-4B0F-9B63-657129B00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2CF4-64C9-4390-8FFB-A6395AA9886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58CBE-DC7C-54E6-050E-A668168F8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A0C9A-96CA-19B3-E797-4672E3C8B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F2B6-28A7-43AE-967F-4AE663ED8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40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988CC-6230-5FD5-A46E-CB03A5C70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0150D-84D0-978B-2017-8F734350E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6227A-83A8-7810-E6DB-9B9F83E7D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2CF4-64C9-4390-8FFB-A6395AA9886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4E0F4-B552-6F54-438A-74AC3C28A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1AE76-751A-B994-2DF3-1CE5A6F7C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F2B6-28A7-43AE-967F-4AE663ED8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50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B0135-5352-0575-A373-29E3DD64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6273E-C533-C47F-0B65-2EE75FC4A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AE612-F46B-2195-1207-3033A2D4B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2CF4-64C9-4390-8FFB-A6395AA9886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65C3A-91DE-92C3-8269-0592E255C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3C9F4-0B8B-3190-F1D5-A38B04D6B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F2B6-28A7-43AE-967F-4AE663ED8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05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40366-0752-7944-AA0F-14C84A00F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EB3CD-AAF9-0860-DA11-8F6952AEE3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D62F78-3D04-501A-7003-D4ED3BFF15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20CA05-6F0D-00FF-8572-78F44CB3B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2CF4-64C9-4390-8FFB-A6395AA9886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D4067-326B-FD59-1FDD-ABAC2B429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17FDF-7ABC-FFC9-7A67-4123BFF13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F2B6-28A7-43AE-967F-4AE663ED8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41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8624B-B6CD-3F7F-A1D6-36E07DE5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CF1AD-3ECB-A5A8-8458-35E343AEF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462067-3B68-0596-5BB2-E0CD430FB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2466EF-53C2-92D7-06DD-BC244279C3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E86684-73B6-4236-8E70-2617B0E8AA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FCAD1E-88D6-C7DA-84DD-CA658F74C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2CF4-64C9-4390-8FFB-A6395AA9886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EA63C7-5558-4392-9A83-B8B176E22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129638-32BE-16B7-270B-B917A9D58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F2B6-28A7-43AE-967F-4AE663ED8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4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FF253-51D8-495B-97F2-48B4ED637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9AE3D8-D308-6BE0-4C90-D283058E5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2CF4-64C9-4390-8FFB-A6395AA9886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2C1E8E-96FB-E445-561E-2E6F8B07B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F5E94-1BF6-3683-A8AA-10BBBE395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F2B6-28A7-43AE-967F-4AE663ED8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14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487552-0F3F-298E-0460-832E2D70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2CF4-64C9-4390-8FFB-A6395AA9886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ABA2B1-23EB-4888-8504-A51FA27AE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E14B3-1B3B-DC61-EB88-73E2530A3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F2B6-28A7-43AE-967F-4AE663ED8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DAD2-8429-D05C-CE86-F52BF786C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FB1B9-4EE3-912D-DE6E-1B4C2CBF6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E89A8-3237-A1C3-A957-6E29CBE64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91F12B-F650-E557-7FAE-74EA7B95D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2CF4-64C9-4390-8FFB-A6395AA9886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202CB-01A3-33F2-E4A7-4CD2448DB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092D2-1A09-F4B1-7492-1F3B0F41E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F2B6-28A7-43AE-967F-4AE663ED8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96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9B3A1-C218-3197-7148-7533BCEA8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BD7AD0-6F25-1374-B3F4-3A0B10D4A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C8EA02-0A8F-3B3F-FC74-CB8ED5065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052C9A-54F1-AE51-3A63-DC043346A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2CF4-64C9-4390-8FFB-A6395AA9886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D7931-1B5A-3906-A113-D861717D8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E9C66-4BDE-C033-B01B-8EF83B858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F2B6-28A7-43AE-967F-4AE663ED8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55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9AD061-EBA0-0175-A01D-EDB0D5FBA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3F861-4676-D950-D2D4-8B11E1617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C8448-DA45-613A-DC35-431D70AEB4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E2CF4-64C9-4390-8FFB-A6395AA9886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9AB8C-CCD6-B0B6-7F11-FFE605FAA1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57C0A-6BF9-0168-79D4-BF2A534D5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BF2B6-28A7-43AE-967F-4AE663ED8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1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bulbapedia.bulbagarden.net/wiki/List_of_moves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github.com/pkmn/randbats/tree/main/dat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st.github.com/apaleslimghost/0d25ec801ca4fc43317bcff298af43c3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www.kaggle.com/datasets/rounakbanik/pokemon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s://www.datacamp.com/tutorial/web-scraping-using-python" TargetMode="Externa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CA27F2-35C4-1FE4-2CF2-D63B28BCA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583" y="95772"/>
            <a:ext cx="6224575" cy="66043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EEBC5-29C9-1D73-8EA1-DE342DF33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639193"/>
            <a:ext cx="3571810" cy="3573516"/>
          </a:xfrm>
        </p:spPr>
        <p:txBody>
          <a:bodyPr>
            <a:normAutofit/>
          </a:bodyPr>
          <a:lstStyle/>
          <a:p>
            <a:pPr algn="l"/>
            <a:r>
              <a:rPr lang="en-US" sz="6600" dirty="0"/>
              <a:t>The Strongest </a:t>
            </a:r>
            <a:r>
              <a:rPr lang="en-US" sz="6600" dirty="0" err="1"/>
              <a:t>Pokemon</a:t>
            </a: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049A6B-02FE-3DB1-7271-5D662F801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rmAutofit/>
          </a:bodyPr>
          <a:lstStyle/>
          <a:p>
            <a:pPr algn="l"/>
            <a:r>
              <a:rPr lang="en-US"/>
              <a:t>George Liu</a:t>
            </a:r>
          </a:p>
          <a:p>
            <a:pPr algn="l"/>
            <a:r>
              <a:rPr lang="en-US"/>
              <a:t>EPS 109</a:t>
            </a:r>
          </a:p>
          <a:p>
            <a:pPr algn="l"/>
            <a:r>
              <a:rPr lang="en-US"/>
              <a:t>30 November 2022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Poke Ball | Pokémon Fano Wiki | Fandom">
            <a:extLst>
              <a:ext uri="{FF2B5EF4-FFF2-40B4-BE49-F238E27FC236}">
                <a16:creationId xmlns:a16="http://schemas.microsoft.com/office/drawing/2014/main" id="{45985749-2306-A2E9-60D1-DAB65C480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724" y="4840662"/>
            <a:ext cx="1814660" cy="181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306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E727C-806B-7FF0-442B-98EAB6B29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Pokemon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469CD-2D0B-693E-6017-549B7C722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51399"/>
            <a:ext cx="10940592" cy="16787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Question: What kind of </a:t>
            </a:r>
            <a:r>
              <a:rPr lang="en-US" dirty="0" err="1"/>
              <a:t>Pokemon</a:t>
            </a:r>
            <a:r>
              <a:rPr lang="en-US" dirty="0"/>
              <a:t> wins in a free-for-all brawl?</a:t>
            </a:r>
          </a:p>
          <a:p>
            <a:pPr marL="0" indent="0">
              <a:buNone/>
            </a:pPr>
            <a:r>
              <a:rPr lang="en-US" dirty="0"/>
              <a:t>A hypothetical contest of pure raw damage output – who’s the best?</a:t>
            </a:r>
          </a:p>
          <a:p>
            <a:pPr marL="0" indent="0">
              <a:buNone/>
            </a:pPr>
            <a:r>
              <a:rPr lang="en-US" dirty="0"/>
              <a:t>Suppose we put a bunch of </a:t>
            </a:r>
            <a:r>
              <a:rPr lang="en-US" dirty="0" err="1"/>
              <a:t>Pokemon</a:t>
            </a:r>
            <a:r>
              <a:rPr lang="en-US" dirty="0"/>
              <a:t> on a big battlefield and find out</a:t>
            </a:r>
          </a:p>
        </p:txBody>
      </p:sp>
      <p:pic>
        <p:nvPicPr>
          <p:cNvPr id="2050" name="Picture 2" descr="Pokémon Showdown Enhanced Tooltips – Get this Extension for 🦊 Firefox  (en-US)">
            <a:extLst>
              <a:ext uri="{FF2B5EF4-FFF2-40B4-BE49-F238E27FC236}">
                <a16:creationId xmlns:a16="http://schemas.microsoft.com/office/drawing/2014/main" id="{6B56D2E1-BD93-2C6B-FADC-46784AEC0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596" y="157734"/>
            <a:ext cx="6808068" cy="455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9FD6863-2D44-B2C8-6190-8EF0C878136F}"/>
              </a:ext>
            </a:extLst>
          </p:cNvPr>
          <p:cNvSpPr txBox="1">
            <a:spLocks/>
          </p:cNvSpPr>
          <p:nvPr/>
        </p:nvSpPr>
        <p:spPr>
          <a:xfrm>
            <a:off x="839779" y="1564849"/>
            <a:ext cx="4269549" cy="3629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friendly competition between creatures</a:t>
            </a:r>
          </a:p>
          <a:p>
            <a:r>
              <a:rPr lang="en-US" dirty="0"/>
              <a:t>turn-based combat </a:t>
            </a:r>
          </a:p>
          <a:p>
            <a:r>
              <a:rPr lang="en-US" dirty="0"/>
              <a:t>can have slightly mind-bending complications</a:t>
            </a:r>
          </a:p>
          <a:p>
            <a:r>
              <a:rPr lang="en-US" sz="1200" dirty="0"/>
              <a:t>Type matchups, abilities, attack side effects, status moves, stats, IVs, EVs, natures, status conditions, switching/entry hazards, held items, etc. </a:t>
            </a:r>
            <a:br>
              <a:rPr lang="en-US" sz="1200" dirty="0"/>
            </a:br>
            <a:r>
              <a:rPr lang="en-US" sz="1200" dirty="0"/>
              <a:t>[insert more professional strategy stuff here]</a:t>
            </a:r>
          </a:p>
        </p:txBody>
      </p:sp>
    </p:spTree>
    <p:extLst>
      <p:ext uri="{BB962C8B-B14F-4D97-AF65-F5344CB8AC3E}">
        <p14:creationId xmlns:p14="http://schemas.microsoft.com/office/powerpoint/2010/main" val="3006159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Arrow: Circular 59">
            <a:extLst>
              <a:ext uri="{FF2B5EF4-FFF2-40B4-BE49-F238E27FC236}">
                <a16:creationId xmlns:a16="http://schemas.microsoft.com/office/drawing/2014/main" id="{ABCC7444-29F3-8912-B3CF-A67BFC767105}"/>
              </a:ext>
            </a:extLst>
          </p:cNvPr>
          <p:cNvSpPr/>
          <p:nvPr/>
        </p:nvSpPr>
        <p:spPr>
          <a:xfrm flipH="1">
            <a:off x="7019549" y="4850129"/>
            <a:ext cx="1352080" cy="735291"/>
          </a:xfrm>
          <a:prstGeom prst="circular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Arrow: Circular 58">
            <a:extLst>
              <a:ext uri="{FF2B5EF4-FFF2-40B4-BE49-F238E27FC236}">
                <a16:creationId xmlns:a16="http://schemas.microsoft.com/office/drawing/2014/main" id="{CBC4B2CB-B1E3-4BE0-13D7-4F86D28BC7A5}"/>
              </a:ext>
            </a:extLst>
          </p:cNvPr>
          <p:cNvSpPr/>
          <p:nvPr/>
        </p:nvSpPr>
        <p:spPr>
          <a:xfrm flipH="1">
            <a:off x="7410866" y="3288578"/>
            <a:ext cx="1352080" cy="735291"/>
          </a:xfrm>
          <a:prstGeom prst="circular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8E48B0-14AF-867E-211B-BD7AFB1EC611}"/>
              </a:ext>
            </a:extLst>
          </p:cNvPr>
          <p:cNvSpPr/>
          <p:nvPr/>
        </p:nvSpPr>
        <p:spPr>
          <a:xfrm>
            <a:off x="358218" y="2177596"/>
            <a:ext cx="2290713" cy="25452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Quad 8">
            <a:extLst>
              <a:ext uri="{FF2B5EF4-FFF2-40B4-BE49-F238E27FC236}">
                <a16:creationId xmlns:a16="http://schemas.microsoft.com/office/drawing/2014/main" id="{1BB31E33-CDCC-C18B-10A1-69B69A097FEC}"/>
              </a:ext>
            </a:extLst>
          </p:cNvPr>
          <p:cNvSpPr/>
          <p:nvPr/>
        </p:nvSpPr>
        <p:spPr>
          <a:xfrm>
            <a:off x="609448" y="2453328"/>
            <a:ext cx="1747253" cy="1908928"/>
          </a:xfrm>
          <a:prstGeom prst="quadArrow">
            <a:avLst>
              <a:gd name="adj1" fmla="val 5710"/>
              <a:gd name="adj2" fmla="val 6698"/>
              <a:gd name="adj3" fmla="val 1706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9428B-EF2F-7D85-6514-9556837BE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Walk + Simplified Battle Logic</a:t>
            </a:r>
          </a:p>
        </p:txBody>
      </p:sp>
      <p:sp>
        <p:nvSpPr>
          <p:cNvPr id="4" name="Smiley Face 3">
            <a:extLst>
              <a:ext uri="{FF2B5EF4-FFF2-40B4-BE49-F238E27FC236}">
                <a16:creationId xmlns:a16="http://schemas.microsoft.com/office/drawing/2014/main" id="{29ADD406-5927-6629-F1A9-06E3C273C33B}"/>
              </a:ext>
            </a:extLst>
          </p:cNvPr>
          <p:cNvSpPr/>
          <p:nvPr/>
        </p:nvSpPr>
        <p:spPr>
          <a:xfrm>
            <a:off x="1188729" y="3117134"/>
            <a:ext cx="588690" cy="581315"/>
          </a:xfrm>
          <a:prstGeom prst="smileyFac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>
            <a:extLst>
              <a:ext uri="{FF2B5EF4-FFF2-40B4-BE49-F238E27FC236}">
                <a16:creationId xmlns:a16="http://schemas.microsoft.com/office/drawing/2014/main" id="{FD6016CD-5917-4626-8C73-634143A5ED24}"/>
              </a:ext>
            </a:extLst>
          </p:cNvPr>
          <p:cNvSpPr/>
          <p:nvPr/>
        </p:nvSpPr>
        <p:spPr>
          <a:xfrm>
            <a:off x="2351997" y="3117133"/>
            <a:ext cx="588690" cy="581315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>
            <a:extLst>
              <a:ext uri="{FF2B5EF4-FFF2-40B4-BE49-F238E27FC236}">
                <a16:creationId xmlns:a16="http://schemas.microsoft.com/office/drawing/2014/main" id="{5AAED14F-9DCF-9D43-7A35-3701B2460C97}"/>
              </a:ext>
            </a:extLst>
          </p:cNvPr>
          <p:cNvSpPr/>
          <p:nvPr/>
        </p:nvSpPr>
        <p:spPr>
          <a:xfrm>
            <a:off x="1188729" y="4413319"/>
            <a:ext cx="588690" cy="581315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>
            <a:extLst>
              <a:ext uri="{FF2B5EF4-FFF2-40B4-BE49-F238E27FC236}">
                <a16:creationId xmlns:a16="http://schemas.microsoft.com/office/drawing/2014/main" id="{E982655F-AE8A-9D8C-DF74-EB4A7A71CDBF}"/>
              </a:ext>
            </a:extLst>
          </p:cNvPr>
          <p:cNvSpPr/>
          <p:nvPr/>
        </p:nvSpPr>
        <p:spPr>
          <a:xfrm>
            <a:off x="2351997" y="1947418"/>
            <a:ext cx="588690" cy="581315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AD4D50DE-86FC-D932-80B5-44B9E8678F11}"/>
              </a:ext>
            </a:extLst>
          </p:cNvPr>
          <p:cNvCxnSpPr>
            <a:cxnSpLocks/>
            <a:stCxn id="4" idx="0"/>
          </p:cNvCxnSpPr>
          <p:nvPr/>
        </p:nvCxnSpPr>
        <p:spPr>
          <a:xfrm rot="16200000" flipH="1" flipV="1">
            <a:off x="1325802" y="3045097"/>
            <a:ext cx="85236" cy="229309"/>
          </a:xfrm>
          <a:prstGeom prst="curvedConnector4">
            <a:avLst>
              <a:gd name="adj1" fmla="val -268197"/>
              <a:gd name="adj2" fmla="val 185099"/>
            </a:avLst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E15965B-DE3A-1AC5-7EDE-021EDC6B75C6}"/>
              </a:ext>
            </a:extLst>
          </p:cNvPr>
          <p:cNvSpPr txBox="1"/>
          <p:nvPr/>
        </p:nvSpPr>
        <p:spPr>
          <a:xfrm>
            <a:off x="292231" y="1538311"/>
            <a:ext cx="839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For each </a:t>
            </a:r>
            <a:r>
              <a:rPr lang="en-US" b="1" u="sng" dirty="0" err="1"/>
              <a:t>Pokemon</a:t>
            </a:r>
            <a:r>
              <a:rPr lang="en-US" b="1" u="sng" dirty="0"/>
              <a:t> on the field, in order from fastest to slowest (one move per “turn”)</a:t>
            </a:r>
            <a:r>
              <a:rPr lang="en-US" u="sng" dirty="0"/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512976-11B6-5D97-819C-6C4040E81BE2}"/>
              </a:ext>
            </a:extLst>
          </p:cNvPr>
          <p:cNvSpPr txBox="1"/>
          <p:nvPr/>
        </p:nvSpPr>
        <p:spPr>
          <a:xfrm>
            <a:off x="149786" y="5054347"/>
            <a:ext cx="2999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Choose randomly to </a:t>
            </a:r>
          </a:p>
          <a:p>
            <a:pPr algn="ctr"/>
            <a:r>
              <a:rPr lang="en-US" u="sng" dirty="0"/>
              <a:t>move one step</a:t>
            </a:r>
            <a:r>
              <a:rPr lang="en-US" dirty="0"/>
              <a:t> in any of four directions </a:t>
            </a:r>
          </a:p>
          <a:p>
            <a:pPr algn="ctr"/>
            <a:r>
              <a:rPr lang="en-US" i="1" dirty="0"/>
              <a:t>(or possibly </a:t>
            </a:r>
            <a:r>
              <a:rPr lang="en-US" i="1" u="sng" dirty="0"/>
              <a:t>stay put</a:t>
            </a:r>
            <a:r>
              <a:rPr lang="en-US" i="1" dirty="0"/>
              <a:t>, if </a:t>
            </a:r>
            <a:r>
              <a:rPr lang="en-US" i="1" dirty="0" err="1"/>
              <a:t>Pokemon</a:t>
            </a:r>
            <a:r>
              <a:rPr lang="en-US" i="1" dirty="0"/>
              <a:t> has speed below average)</a:t>
            </a:r>
          </a:p>
        </p:txBody>
      </p:sp>
      <p:sp>
        <p:nvSpPr>
          <p:cNvPr id="29" name="Arrow: Striped Right 28">
            <a:extLst>
              <a:ext uri="{FF2B5EF4-FFF2-40B4-BE49-F238E27FC236}">
                <a16:creationId xmlns:a16="http://schemas.microsoft.com/office/drawing/2014/main" id="{574192B9-64BA-C5E8-F323-070E6D6F702A}"/>
              </a:ext>
            </a:extLst>
          </p:cNvPr>
          <p:cNvSpPr/>
          <p:nvPr/>
        </p:nvSpPr>
        <p:spPr>
          <a:xfrm>
            <a:off x="3120271" y="3202370"/>
            <a:ext cx="529355" cy="431663"/>
          </a:xfrm>
          <a:prstGeom prst="stripedRightArrow">
            <a:avLst>
              <a:gd name="adj1" fmla="val 100000"/>
              <a:gd name="adj2" fmla="val 5218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miley Face 29">
            <a:extLst>
              <a:ext uri="{FF2B5EF4-FFF2-40B4-BE49-F238E27FC236}">
                <a16:creationId xmlns:a16="http://schemas.microsoft.com/office/drawing/2014/main" id="{EBDCC421-0143-E66F-D5EF-F4E9A243D9A9}"/>
              </a:ext>
            </a:extLst>
          </p:cNvPr>
          <p:cNvSpPr/>
          <p:nvPr/>
        </p:nvSpPr>
        <p:spPr>
          <a:xfrm>
            <a:off x="3917787" y="3139911"/>
            <a:ext cx="588690" cy="581315"/>
          </a:xfrm>
          <a:prstGeom prst="smileyFac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31" name="Smiley Face 30">
            <a:extLst>
              <a:ext uri="{FF2B5EF4-FFF2-40B4-BE49-F238E27FC236}">
                <a16:creationId xmlns:a16="http://schemas.microsoft.com/office/drawing/2014/main" id="{B6D6DD51-2612-E638-3EDD-52EDC3EC52CB}"/>
              </a:ext>
            </a:extLst>
          </p:cNvPr>
          <p:cNvSpPr/>
          <p:nvPr/>
        </p:nvSpPr>
        <p:spPr>
          <a:xfrm>
            <a:off x="5081055" y="3139910"/>
            <a:ext cx="588690" cy="581315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12F52E3-FBD0-7AA5-9EB0-3BCA95BD69BF}"/>
              </a:ext>
            </a:extLst>
          </p:cNvPr>
          <p:cNvSpPr txBox="1"/>
          <p:nvPr/>
        </p:nvSpPr>
        <p:spPr>
          <a:xfrm>
            <a:off x="3435277" y="4524863"/>
            <a:ext cx="2824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If chosen move goes to an occupied square, decide a </a:t>
            </a:r>
            <a:r>
              <a:rPr lang="en-US" u="sng" dirty="0"/>
              <a:t>one-turn battle</a:t>
            </a:r>
            <a:r>
              <a:rPr lang="en-US" dirty="0"/>
              <a:t> between the attacker and defender.</a:t>
            </a:r>
          </a:p>
          <a:p>
            <a:pPr algn="ctr"/>
            <a:r>
              <a:rPr lang="en-US" b="1" dirty="0"/>
              <a:t>Attacker A first uses a move.</a:t>
            </a:r>
          </a:p>
        </p:txBody>
      </p:sp>
      <p:sp>
        <p:nvSpPr>
          <p:cNvPr id="34" name="Arrow: Circular 33">
            <a:extLst>
              <a:ext uri="{FF2B5EF4-FFF2-40B4-BE49-F238E27FC236}">
                <a16:creationId xmlns:a16="http://schemas.microsoft.com/office/drawing/2014/main" id="{CA61092B-6DBA-A46A-F345-C2B7555249F5}"/>
              </a:ext>
            </a:extLst>
          </p:cNvPr>
          <p:cNvSpPr/>
          <p:nvPr/>
        </p:nvSpPr>
        <p:spPr>
          <a:xfrm>
            <a:off x="4206837" y="2720115"/>
            <a:ext cx="1307261" cy="735291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Explosion: 8 Points 34">
            <a:extLst>
              <a:ext uri="{FF2B5EF4-FFF2-40B4-BE49-F238E27FC236}">
                <a16:creationId xmlns:a16="http://schemas.microsoft.com/office/drawing/2014/main" id="{514C515F-38E2-1938-BBCF-F486BEF229F4}"/>
              </a:ext>
            </a:extLst>
          </p:cNvPr>
          <p:cNvSpPr/>
          <p:nvPr/>
        </p:nvSpPr>
        <p:spPr>
          <a:xfrm>
            <a:off x="4655420" y="2558595"/>
            <a:ext cx="509056" cy="58131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miley Face 36">
            <a:extLst>
              <a:ext uri="{FF2B5EF4-FFF2-40B4-BE49-F238E27FC236}">
                <a16:creationId xmlns:a16="http://schemas.microsoft.com/office/drawing/2014/main" id="{DA812505-E247-4142-99CA-F795D2DB6486}"/>
              </a:ext>
            </a:extLst>
          </p:cNvPr>
          <p:cNvSpPr/>
          <p:nvPr/>
        </p:nvSpPr>
        <p:spPr>
          <a:xfrm>
            <a:off x="7204734" y="2429457"/>
            <a:ext cx="588690" cy="581315"/>
          </a:xfrm>
          <a:prstGeom prst="smileyFac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38" name="Smiley Face 37">
            <a:extLst>
              <a:ext uri="{FF2B5EF4-FFF2-40B4-BE49-F238E27FC236}">
                <a16:creationId xmlns:a16="http://schemas.microsoft.com/office/drawing/2014/main" id="{681D6FD8-91ED-E526-D637-66C5DC9FD906}"/>
              </a:ext>
            </a:extLst>
          </p:cNvPr>
          <p:cNvSpPr/>
          <p:nvPr/>
        </p:nvSpPr>
        <p:spPr>
          <a:xfrm rot="10392899">
            <a:off x="8424469" y="2413405"/>
            <a:ext cx="588690" cy="581315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40" name="Explosion: 8 Points 39">
            <a:extLst>
              <a:ext uri="{FF2B5EF4-FFF2-40B4-BE49-F238E27FC236}">
                <a16:creationId xmlns:a16="http://schemas.microsoft.com/office/drawing/2014/main" id="{3469840D-4DBD-6A41-47F9-F1CFC95F669F}"/>
              </a:ext>
            </a:extLst>
          </p:cNvPr>
          <p:cNvSpPr/>
          <p:nvPr/>
        </p:nvSpPr>
        <p:spPr>
          <a:xfrm>
            <a:off x="8192070" y="2206614"/>
            <a:ext cx="588690" cy="60648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Striped Right 41">
            <a:extLst>
              <a:ext uri="{FF2B5EF4-FFF2-40B4-BE49-F238E27FC236}">
                <a16:creationId xmlns:a16="http://schemas.microsoft.com/office/drawing/2014/main" id="{45551999-2780-ED88-3807-A280B5E19A61}"/>
              </a:ext>
            </a:extLst>
          </p:cNvPr>
          <p:cNvSpPr/>
          <p:nvPr/>
        </p:nvSpPr>
        <p:spPr>
          <a:xfrm rot="20148238">
            <a:off x="6004303" y="2648043"/>
            <a:ext cx="897642" cy="431663"/>
          </a:xfrm>
          <a:prstGeom prst="stripedRightArrow">
            <a:avLst>
              <a:gd name="adj1" fmla="val 100000"/>
              <a:gd name="adj2" fmla="val 5218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8B386D3-0FE4-3DB8-606A-235A11BA90B2}"/>
              </a:ext>
            </a:extLst>
          </p:cNvPr>
          <p:cNvSpPr txBox="1"/>
          <p:nvPr/>
        </p:nvSpPr>
        <p:spPr>
          <a:xfrm>
            <a:off x="9045437" y="1912300"/>
            <a:ext cx="30020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1. A ambushes D</a:t>
            </a:r>
            <a:r>
              <a:rPr lang="en-US" dirty="0"/>
              <a:t>: The attack is so strong the defender cannot survive.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A wins and takes the position; D is removed from the field.</a:t>
            </a:r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44" name="Arrow: Striped Right 43">
            <a:extLst>
              <a:ext uri="{FF2B5EF4-FFF2-40B4-BE49-F238E27FC236}">
                <a16:creationId xmlns:a16="http://schemas.microsoft.com/office/drawing/2014/main" id="{C3A3ACA3-D996-04B9-50E2-50A26F313E28}"/>
              </a:ext>
            </a:extLst>
          </p:cNvPr>
          <p:cNvSpPr/>
          <p:nvPr/>
        </p:nvSpPr>
        <p:spPr>
          <a:xfrm rot="327644">
            <a:off x="6107178" y="3370126"/>
            <a:ext cx="897642" cy="431663"/>
          </a:xfrm>
          <a:prstGeom prst="stripedRightArrow">
            <a:avLst>
              <a:gd name="adj1" fmla="val 100000"/>
              <a:gd name="adj2" fmla="val 5218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Striped Right 44">
            <a:extLst>
              <a:ext uri="{FF2B5EF4-FFF2-40B4-BE49-F238E27FC236}">
                <a16:creationId xmlns:a16="http://schemas.microsoft.com/office/drawing/2014/main" id="{9E2ED9C2-6CBD-87DE-29B8-2032819EF271}"/>
              </a:ext>
            </a:extLst>
          </p:cNvPr>
          <p:cNvSpPr/>
          <p:nvPr/>
        </p:nvSpPr>
        <p:spPr>
          <a:xfrm rot="1990370">
            <a:off x="5871822" y="4080766"/>
            <a:ext cx="897642" cy="431663"/>
          </a:xfrm>
          <a:prstGeom prst="stripedRightArrow">
            <a:avLst>
              <a:gd name="adj1" fmla="val 100000"/>
              <a:gd name="adj2" fmla="val 5218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F689DDD-3F36-53A2-2C1D-920F51D1C523}"/>
              </a:ext>
            </a:extLst>
          </p:cNvPr>
          <p:cNvSpPr txBox="1"/>
          <p:nvPr/>
        </p:nvSpPr>
        <p:spPr>
          <a:xfrm>
            <a:off x="9146893" y="3429000"/>
            <a:ext cx="29127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2. A defeats D</a:t>
            </a:r>
            <a:r>
              <a:rPr lang="en-US" dirty="0"/>
              <a:t>: The defender survives and </a:t>
            </a:r>
            <a:r>
              <a:rPr lang="en-US" b="1" dirty="0"/>
              <a:t>uses a move back</a:t>
            </a:r>
            <a:r>
              <a:rPr lang="en-US" dirty="0"/>
              <a:t>, but deals </a:t>
            </a:r>
            <a:r>
              <a:rPr lang="en-US" b="1" dirty="0"/>
              <a:t>less</a:t>
            </a:r>
            <a:r>
              <a:rPr lang="en-US" dirty="0"/>
              <a:t> damage in return.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A wins and takes the position; D is removed from the field.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B679FF7-263D-BFBF-B560-81C7E5AAEDDA}"/>
              </a:ext>
            </a:extLst>
          </p:cNvPr>
          <p:cNvSpPr txBox="1"/>
          <p:nvPr/>
        </p:nvSpPr>
        <p:spPr>
          <a:xfrm>
            <a:off x="8606895" y="5245073"/>
            <a:ext cx="34647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3. D fends off A</a:t>
            </a:r>
            <a:r>
              <a:rPr lang="en-US" dirty="0"/>
              <a:t>: The defender survives and </a:t>
            </a:r>
            <a:r>
              <a:rPr lang="en-US" b="1" dirty="0"/>
              <a:t>uses a move back, </a:t>
            </a:r>
            <a:r>
              <a:rPr lang="en-US" dirty="0"/>
              <a:t>doing </a:t>
            </a:r>
            <a:r>
              <a:rPr lang="en-US" b="1" dirty="0"/>
              <a:t>more</a:t>
            </a:r>
            <a:r>
              <a:rPr lang="en-US" dirty="0"/>
              <a:t> damage in return.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 loses and is removed from the field; D keeps its position.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C10DBFC-FB46-06BF-043E-8E9B97123F28}"/>
              </a:ext>
            </a:extLst>
          </p:cNvPr>
          <p:cNvSpPr/>
          <p:nvPr/>
        </p:nvSpPr>
        <p:spPr>
          <a:xfrm>
            <a:off x="3384948" y="1907642"/>
            <a:ext cx="8723783" cy="4856089"/>
          </a:xfrm>
          <a:prstGeom prst="roundRect">
            <a:avLst>
              <a:gd name="adj" fmla="val 3134"/>
            </a:avLst>
          </a:prstGeom>
          <a:noFill/>
          <a:ln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miley Face 48">
            <a:extLst>
              <a:ext uri="{FF2B5EF4-FFF2-40B4-BE49-F238E27FC236}">
                <a16:creationId xmlns:a16="http://schemas.microsoft.com/office/drawing/2014/main" id="{FF1250B6-93C9-1077-641A-BA4ACC2C5957}"/>
              </a:ext>
            </a:extLst>
          </p:cNvPr>
          <p:cNvSpPr/>
          <p:nvPr/>
        </p:nvSpPr>
        <p:spPr>
          <a:xfrm rot="21084621">
            <a:off x="7190060" y="3692460"/>
            <a:ext cx="588690" cy="581315"/>
          </a:xfrm>
          <a:prstGeom prst="smileyFac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50" name="Smiley Face 49">
            <a:extLst>
              <a:ext uri="{FF2B5EF4-FFF2-40B4-BE49-F238E27FC236}">
                <a16:creationId xmlns:a16="http://schemas.microsoft.com/office/drawing/2014/main" id="{C6524524-8D0E-1F24-C7DF-5A2D238B295C}"/>
              </a:ext>
            </a:extLst>
          </p:cNvPr>
          <p:cNvSpPr/>
          <p:nvPr/>
        </p:nvSpPr>
        <p:spPr>
          <a:xfrm rot="3963679">
            <a:off x="8366332" y="3697388"/>
            <a:ext cx="588690" cy="581315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52" name="Lightning Bolt 51">
            <a:extLst>
              <a:ext uri="{FF2B5EF4-FFF2-40B4-BE49-F238E27FC236}">
                <a16:creationId xmlns:a16="http://schemas.microsoft.com/office/drawing/2014/main" id="{8A4BEECB-CB4C-E114-7D12-E7F0139AACFC}"/>
              </a:ext>
            </a:extLst>
          </p:cNvPr>
          <p:cNvSpPr/>
          <p:nvPr/>
        </p:nvSpPr>
        <p:spPr>
          <a:xfrm rot="2673768">
            <a:off x="7240475" y="3505812"/>
            <a:ext cx="431170" cy="231838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miley Face 55">
            <a:extLst>
              <a:ext uri="{FF2B5EF4-FFF2-40B4-BE49-F238E27FC236}">
                <a16:creationId xmlns:a16="http://schemas.microsoft.com/office/drawing/2014/main" id="{AF7BE09D-549C-2908-70B9-77609F503976}"/>
              </a:ext>
            </a:extLst>
          </p:cNvPr>
          <p:cNvSpPr/>
          <p:nvPr/>
        </p:nvSpPr>
        <p:spPr>
          <a:xfrm rot="12980901">
            <a:off x="6589655" y="5309291"/>
            <a:ext cx="588690" cy="581315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57" name="Smiley Face 56">
            <a:extLst>
              <a:ext uri="{FF2B5EF4-FFF2-40B4-BE49-F238E27FC236}">
                <a16:creationId xmlns:a16="http://schemas.microsoft.com/office/drawing/2014/main" id="{2ED8BB14-31FB-C113-1D7F-3600BAFC4D6C}"/>
              </a:ext>
            </a:extLst>
          </p:cNvPr>
          <p:cNvSpPr/>
          <p:nvPr/>
        </p:nvSpPr>
        <p:spPr>
          <a:xfrm rot="728858">
            <a:off x="7949513" y="5294763"/>
            <a:ext cx="588690" cy="581315"/>
          </a:xfrm>
          <a:prstGeom prst="smileyFace">
            <a:avLst>
              <a:gd name="adj" fmla="val 465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58" name="Lightning Bolt 57">
            <a:extLst>
              <a:ext uri="{FF2B5EF4-FFF2-40B4-BE49-F238E27FC236}">
                <a16:creationId xmlns:a16="http://schemas.microsoft.com/office/drawing/2014/main" id="{25C310EA-9B26-77C5-69B4-BAB4F1E08503}"/>
              </a:ext>
            </a:extLst>
          </p:cNvPr>
          <p:cNvSpPr/>
          <p:nvPr/>
        </p:nvSpPr>
        <p:spPr>
          <a:xfrm rot="3355936">
            <a:off x="6637331" y="4780540"/>
            <a:ext cx="1018130" cy="821699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74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BCA9F-959D-595C-FB5B-C099A0876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910B6-5713-6E94-8515-179689F00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6577209" cy="456264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400+ relatively strong </a:t>
            </a:r>
            <a:r>
              <a:rPr lang="en-US" u="sng" dirty="0" err="1"/>
              <a:t>Pokemon</a:t>
            </a:r>
            <a:r>
              <a:rPr lang="en-US" dirty="0"/>
              <a:t> and the </a:t>
            </a:r>
            <a:r>
              <a:rPr lang="en-US" u="sng" dirty="0"/>
              <a:t>moves</a:t>
            </a:r>
            <a:r>
              <a:rPr lang="en-US" dirty="0"/>
              <a:t> they typically use</a:t>
            </a:r>
          </a:p>
          <a:p>
            <a:pPr lvl="1"/>
            <a:r>
              <a:rPr lang="en-US" sz="1500" dirty="0"/>
              <a:t>From </a:t>
            </a:r>
            <a:r>
              <a:rPr lang="en-US" sz="1500" dirty="0" err="1"/>
              <a:t>Pokemon</a:t>
            </a:r>
            <a:r>
              <a:rPr lang="en-US" sz="1500" dirty="0"/>
              <a:t> Showdown </a:t>
            </a:r>
            <a:r>
              <a:rPr lang="en-US" sz="1500" u="sng" dirty="0">
                <a:solidFill>
                  <a:srgbClr val="0563C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  <a:hlinkClick r:id="rId2"/>
              </a:rPr>
              <a:t>https://github.com/pkmn/randbats/tree/main/data</a:t>
            </a:r>
            <a:endParaRPr lang="en-US" sz="1500" dirty="0"/>
          </a:p>
          <a:p>
            <a:r>
              <a:rPr lang="en-US" u="sng" dirty="0"/>
              <a:t>Move data</a:t>
            </a:r>
            <a:r>
              <a:rPr lang="en-US" dirty="0"/>
              <a:t> including type and power</a:t>
            </a:r>
          </a:p>
          <a:p>
            <a:pPr lvl="1"/>
            <a:r>
              <a:rPr lang="en-US" sz="1500" dirty="0"/>
              <a:t>From </a:t>
            </a:r>
            <a:r>
              <a:rPr lang="en-US" sz="1500" dirty="0">
                <a:hlinkClick r:id="rId3"/>
              </a:rPr>
              <a:t>https://bulbapedia.bulbagarden.net/wiki/List_of_moves</a:t>
            </a:r>
            <a:r>
              <a:rPr lang="en-US" sz="1500" dirty="0"/>
              <a:t> </a:t>
            </a:r>
          </a:p>
          <a:p>
            <a:pPr lvl="1"/>
            <a:r>
              <a:rPr lang="en-US" sz="1500" dirty="0"/>
              <a:t>Obtained with help from </a:t>
            </a:r>
            <a:r>
              <a:rPr lang="en-US" sz="1500" b="0" i="0" u="sng" dirty="0">
                <a:solidFill>
                  <a:srgbClr val="296EAA"/>
                </a:solidFill>
                <a:effectLst/>
                <a:hlinkClick r:id="rId4"/>
              </a:rPr>
              <a:t>https://www.datacamp.com/tutorial/web-scraping-using-python</a:t>
            </a:r>
            <a:endParaRPr lang="en-US" sz="1500" dirty="0"/>
          </a:p>
          <a:p>
            <a:r>
              <a:rPr lang="en-US" u="sng" dirty="0" err="1"/>
              <a:t>Pokemon</a:t>
            </a:r>
            <a:r>
              <a:rPr lang="en-US" u="sng" dirty="0"/>
              <a:t> data</a:t>
            </a:r>
            <a:r>
              <a:rPr lang="en-US" dirty="0"/>
              <a:t> including base stats, typing, and type weaknesses/resistances </a:t>
            </a:r>
          </a:p>
          <a:p>
            <a:pPr lvl="1"/>
            <a:r>
              <a:rPr lang="en-US" sz="1500" dirty="0"/>
              <a:t>From </a:t>
            </a:r>
            <a:r>
              <a:rPr lang="en-US" sz="1500" u="sng" dirty="0">
                <a:solidFill>
                  <a:srgbClr val="0563C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  <a:hlinkClick r:id="rId5"/>
              </a:rPr>
              <a:t>https://www.kaggle.com/datasets/rounakbanik/pokemon</a:t>
            </a:r>
            <a:r>
              <a:rPr lang="en-US" sz="1500" dirty="0"/>
              <a:t> </a:t>
            </a:r>
          </a:p>
          <a:p>
            <a:r>
              <a:rPr lang="en-US" dirty="0"/>
              <a:t>Color palette </a:t>
            </a:r>
            <a:r>
              <a:rPr lang="en-US" sz="1600" dirty="0"/>
              <a:t>from </a:t>
            </a:r>
            <a:r>
              <a:rPr lang="en-US" sz="1600" dirty="0">
                <a:hlinkClick r:id="rId6"/>
              </a:rPr>
              <a:t>https://gist.github.com/apaleslimghost/0d25ec801ca4fc43317bcff298af43c3</a:t>
            </a:r>
            <a:r>
              <a:rPr lang="en-US" sz="1600" dirty="0"/>
              <a:t> </a:t>
            </a:r>
          </a:p>
          <a:p>
            <a:endParaRPr lang="en-US" dirty="0"/>
          </a:p>
          <a:p>
            <a:r>
              <a:rPr lang="en-US" dirty="0"/>
              <a:t>pandas library to read files and clean/manage data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AF41EF-F073-C4EE-73D8-3EEA1A98F2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0723" y="3253037"/>
            <a:ext cx="3245176" cy="1072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2CFFD9-B851-7F49-0E8D-F41C8DB84A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5774" y="1936949"/>
            <a:ext cx="1296239" cy="37047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7BDECF-1CD6-9F23-CC3C-1B2B89A050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2013" y="4520956"/>
            <a:ext cx="2093679" cy="923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5BDF46-C133-DB74-D975-79101C4980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01200" y="5474257"/>
            <a:ext cx="2408549" cy="9605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F50D3B-DA0A-F392-D3A2-7F8553414C89}"/>
              </a:ext>
            </a:extLst>
          </p:cNvPr>
          <p:cNvSpPr txBox="1"/>
          <p:nvPr/>
        </p:nvSpPr>
        <p:spPr>
          <a:xfrm>
            <a:off x="10788977" y="4944359"/>
            <a:ext cx="343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551FA1-9FA9-FAD2-4614-0EF53CD248AE}"/>
              </a:ext>
            </a:extLst>
          </p:cNvPr>
          <p:cNvSpPr txBox="1"/>
          <p:nvPr/>
        </p:nvSpPr>
        <p:spPr>
          <a:xfrm>
            <a:off x="9187992" y="5747208"/>
            <a:ext cx="343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D61C7A-B601-0128-0804-F652740EDA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8870" y="2104375"/>
            <a:ext cx="4141509" cy="52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37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27701-85A6-55AD-9DD8-D3BC6B8A9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88775-41CE-3895-7396-113CB5B6C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5741"/>
            <a:ext cx="10888744" cy="39875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								</a:t>
            </a:r>
          </a:p>
          <a:p>
            <a:pPr marL="0" indent="0">
              <a:buNone/>
            </a:pPr>
            <a:r>
              <a:rPr lang="en-US" dirty="0" err="1"/>
              <a:t>Pokemon</a:t>
            </a:r>
            <a:r>
              <a:rPr lang="en-US" dirty="0"/>
              <a:t> class 		Battlefield class         		</a:t>
            </a:r>
            <a:r>
              <a:rPr lang="en-US" i="1" dirty="0"/>
              <a:t>Random walks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7AE8A-E4D0-2FEE-45B3-493C5839C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142" y="2333132"/>
            <a:ext cx="3382921" cy="28091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812D8B-343F-9A31-FE5E-6046E16C5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0142" y="5318807"/>
            <a:ext cx="3382921" cy="993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E827F4-6FA5-143B-B4CD-0520A760D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56" y="2333132"/>
            <a:ext cx="3133076" cy="40844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147E6B-415D-63BF-3A41-537B189C5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9933" y="2333132"/>
            <a:ext cx="3672133" cy="411788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39048C7-4B95-23D2-037D-5E64C2D662D0}"/>
              </a:ext>
            </a:extLst>
          </p:cNvPr>
          <p:cNvSpPr txBox="1">
            <a:spLocks/>
          </p:cNvSpPr>
          <p:nvPr/>
        </p:nvSpPr>
        <p:spPr>
          <a:xfrm>
            <a:off x="919899" y="6380342"/>
            <a:ext cx="10888744" cy="3547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…				…</a:t>
            </a:r>
          </a:p>
        </p:txBody>
      </p:sp>
    </p:spTree>
    <p:extLst>
      <p:ext uri="{BB962C8B-B14F-4D97-AF65-F5344CB8AC3E}">
        <p14:creationId xmlns:p14="http://schemas.microsoft.com/office/powerpoint/2010/main" val="1045162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14F8-1F32-2C1E-A14B-F8B6B276E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nimation1">
            <a:hlinkClick r:id="" action="ppaction://media"/>
            <a:extLst>
              <a:ext uri="{FF2B5EF4-FFF2-40B4-BE49-F238E27FC236}">
                <a16:creationId xmlns:a16="http://schemas.microsoft.com/office/drawing/2014/main" id="{453AEA77-E61E-5DC8-5209-628EFB4F12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971" y="37707"/>
            <a:ext cx="11303484" cy="6782586"/>
          </a:xfrm>
        </p:spPr>
      </p:pic>
    </p:spTree>
    <p:extLst>
      <p:ext uri="{BB962C8B-B14F-4D97-AF65-F5344CB8AC3E}">
        <p14:creationId xmlns:p14="http://schemas.microsoft.com/office/powerpoint/2010/main" val="186040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</TotalTime>
  <Words>436</Words>
  <Application>Microsoft Office PowerPoint</Application>
  <PresentationFormat>Widescreen</PresentationFormat>
  <Paragraphs>47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The Strongest Pokemon</vt:lpstr>
      <vt:lpstr>Pokemon</vt:lpstr>
      <vt:lpstr>Random Walk + Simplified Battle Logic</vt:lpstr>
      <vt:lpstr>Extra Resources</vt:lpstr>
      <vt:lpstr>Implementation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Liu</dc:creator>
  <cp:lastModifiedBy>George Liu</cp:lastModifiedBy>
  <cp:revision>6</cp:revision>
  <dcterms:created xsi:type="dcterms:W3CDTF">2022-11-30T07:42:46Z</dcterms:created>
  <dcterms:modified xsi:type="dcterms:W3CDTF">2022-11-30T11:55:59Z</dcterms:modified>
</cp:coreProperties>
</file>