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95" r:id="rId2"/>
    <p:sldId id="300" r:id="rId3"/>
    <p:sldId id="296" r:id="rId4"/>
    <p:sldId id="297" r:id="rId5"/>
    <p:sldId id="298" r:id="rId6"/>
    <p:sldId id="299" r:id="rId7"/>
    <p:sldId id="301" r:id="rId8"/>
    <p:sldId id="302" r:id="rId9"/>
  </p:sldIdLst>
  <p:sldSz cx="9144000" cy="5143500" type="screen16x9"/>
  <p:notesSz cx="6858000" cy="9144000"/>
  <p:embeddedFontLst>
    <p:embeddedFont>
      <p:font typeface="Inria Serif" pitchFamily="2" charset="77"/>
      <p:regular r:id="rId11"/>
      <p:bold r:id="rId12"/>
      <p:italic r:id="rId13"/>
      <p:boldItalic r:id="rId14"/>
    </p:embeddedFont>
    <p:embeddedFont>
      <p:font typeface="Inria Serif Light" pitchFamily="2" charset="77"/>
      <p:regular r:id="rId15"/>
      <p:bold r:id="rId16"/>
      <p:italic r:id="rId17"/>
      <p:boldItalic r:id="rId18"/>
    </p:embeddedFont>
    <p:embeddedFont>
      <p:font typeface="Playfair Display Regular" pitchFamily="2" charset="77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46DF28-2150-43F1-838E-3EFDFE06A0C1}">
  <a:tblStyle styleId="{2146DF28-2150-43F1-838E-3EFDFE06A0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BB1EE3E-A275-4247-A9CC-9BE1B03F3CE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1"/>
    <p:restoredTop sz="94648"/>
  </p:normalViewPr>
  <p:slideViewPr>
    <p:cSldViewPr snapToGrid="0" snapToObjects="1">
      <p:cViewPr varScale="1">
        <p:scale>
          <a:sx n="116" d="100"/>
          <a:sy n="116" d="100"/>
        </p:scale>
        <p:origin x="208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968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456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124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4553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698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321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02900" y="1361354"/>
            <a:ext cx="3724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27900" y="-1675"/>
            <a:ext cx="916200" cy="91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2794425" y="1376725"/>
            <a:ext cx="27540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5934401" y="1376725"/>
            <a:ext cx="27540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884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lvl="1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lvl="2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lvl="3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lvl="4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lvl="5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lvl="6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lvl="7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lvl="8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▪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4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actracker.org/map/us/indiana/" TargetMode="External"/><Relationship Id="rId3" Type="http://schemas.openxmlformats.org/officeDocument/2006/relationships/hyperlink" Target="https://igws.indiana.edu/OilGas/HydraulicFracturing" TargetMode="External"/><Relationship Id="rId7" Type="http://schemas.openxmlformats.org/officeDocument/2006/relationships/hyperlink" Target="https://www.codegrepper.com/code-examples/whatever/png+sequence+to+mp4+ffmpe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igitalocean.com/community/tutorials/how-to-use-break-continue-and-pass-statements-when-working-with-loops-in-python-3" TargetMode="External"/><Relationship Id="rId5" Type="http://schemas.openxmlformats.org/officeDocument/2006/relationships/hyperlink" Target="https://www.eia.gov/dnav/ng/hist/na1160_sks_2A.htm" TargetMode="External"/><Relationship Id="rId4" Type="http://schemas.openxmlformats.org/officeDocument/2006/relationships/hyperlink" Target="https://www.eia.gov/dnav/ng/hist/na1160_sin_2m.htm" TargetMode="External"/><Relationship Id="rId9" Type="http://schemas.openxmlformats.org/officeDocument/2006/relationships/hyperlink" Target="https://www.fractracker.org/map/us/kansa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407624" y="77119"/>
            <a:ext cx="4527933" cy="398810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Modeling the change in Earthquakes before and after saltwater injections (fracking) in Indiana and Kansas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Google Shape;66;p13">
            <a:extLst>
              <a:ext uri="{FF2B5EF4-FFF2-40B4-BE49-F238E27FC236}">
                <a16:creationId xmlns:a16="http://schemas.microsoft.com/office/drawing/2014/main" id="{86C29411-DD6F-E741-90FA-DBF63FC2B332}"/>
              </a:ext>
            </a:extLst>
          </p:cNvPr>
          <p:cNvSpPr txBox="1">
            <a:spLocks/>
          </p:cNvSpPr>
          <p:nvPr/>
        </p:nvSpPr>
        <p:spPr>
          <a:xfrm>
            <a:off x="407624" y="4142344"/>
            <a:ext cx="3888954" cy="87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fair Display Regular"/>
              <a:buNone/>
              <a:defRPr sz="3600" b="0" i="0" u="none" strike="noStrike" cap="none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Mary Chiu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EPS 109 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FA2021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4A7C12E-A9CB-3143-8F35-2A36D23ED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977" y="0"/>
            <a:ext cx="411302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5700" y="1021133"/>
            <a:ext cx="1623900" cy="366664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br>
              <a:rPr lang="en" dirty="0"/>
            </a:br>
            <a:r>
              <a:rPr lang="en" dirty="0"/>
              <a:t>Why choose these states?</a:t>
            </a: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" dirty="0"/>
              <a:t>Methods: </a:t>
            </a:r>
            <a:endParaRPr dirty="0"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2004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▫"/>
            </a:pPr>
            <a:r>
              <a:rPr lang="en-US" dirty="0"/>
              <a:t>Indiana and Kansas are both major states for fracking activity</a:t>
            </a:r>
          </a:p>
          <a:p>
            <a:pPr marL="32004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▫"/>
            </a:pPr>
            <a:r>
              <a:rPr lang="en-US" dirty="0"/>
              <a:t>Both states are roughly rectangular </a:t>
            </a:r>
          </a:p>
          <a:p>
            <a:pPr marL="777240" lvl="1">
              <a:spcBef>
                <a:spcPts val="0"/>
              </a:spcBef>
              <a:buChar char="▫"/>
            </a:pPr>
            <a:r>
              <a:rPr lang="en-US" dirty="0"/>
              <a:t>Doing estimations without huge error </a:t>
            </a:r>
          </a:p>
          <a:p>
            <a:pPr marL="0" indent="0">
              <a:buNone/>
            </a:pPr>
            <a:r>
              <a:rPr lang="en-US" dirty="0"/>
              <a:t>---------------------------------------------------</a:t>
            </a:r>
          </a:p>
          <a:p>
            <a:pPr marL="320040"/>
            <a:r>
              <a:rPr lang="en-US" dirty="0"/>
              <a:t>Data exploration (</a:t>
            </a:r>
            <a:r>
              <a:rPr lang="en-US" dirty="0" err="1"/>
              <a:t>hw</a:t>
            </a:r>
            <a:r>
              <a:rPr lang="en-US" dirty="0"/>
              <a:t> + lab) </a:t>
            </a:r>
          </a:p>
          <a:p>
            <a:pPr marL="320040"/>
            <a:r>
              <a:rPr lang="en-US" dirty="0"/>
              <a:t>Visualize summary data via animation (histogram + line plot) </a:t>
            </a:r>
          </a:p>
          <a:p>
            <a:pPr marL="320040"/>
            <a:r>
              <a:rPr lang="en-US" dirty="0"/>
              <a:t>Visualize landscape qualitative data via animation</a:t>
            </a:r>
          </a:p>
          <a:p>
            <a:pPr marL="320040"/>
            <a:endParaRPr lang="en-US" dirty="0"/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381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8"/>
          <p:cNvSpPr txBox="1">
            <a:spLocks noGrp="1"/>
          </p:cNvSpPr>
          <p:nvPr>
            <p:ph type="ctrTitle" idx="4294967295"/>
          </p:nvPr>
        </p:nvSpPr>
        <p:spPr>
          <a:xfrm>
            <a:off x="855300" y="479928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Animated line plot overlying histogram of earthquake activity</a:t>
            </a:r>
            <a:endParaRPr sz="3000" dirty="0"/>
          </a:p>
        </p:txBody>
      </p:sp>
      <p:sp>
        <p:nvSpPr>
          <p:cNvPr id="297" name="Google Shape;297;p28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Fracking_Earthquake_Plot_Indiana" descr="Fracking_Earthquake_Plot_Indiana">
            <a:hlinkClick r:id="" action="ppaction://media"/>
            <a:extLst>
              <a:ext uri="{FF2B5EF4-FFF2-40B4-BE49-F238E27FC236}">
                <a16:creationId xmlns:a16="http://schemas.microsoft.com/office/drawing/2014/main" id="{EBAE4388-E712-D54C-B3BE-AADAB49ABE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2280" y="1490951"/>
            <a:ext cx="4109720" cy="25685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Fracking_Earthquake_Plot_Kansas" descr="Fracking_Earthquake_Plot_Kansas">
            <a:hlinkClick r:id="" action="ppaction://media"/>
            <a:extLst>
              <a:ext uri="{FF2B5EF4-FFF2-40B4-BE49-F238E27FC236}">
                <a16:creationId xmlns:a16="http://schemas.microsoft.com/office/drawing/2014/main" id="{9986118E-6B4B-E240-A95B-913F17B24EC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78580" y="1490951"/>
            <a:ext cx="4109720" cy="256857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78F03C-AF6D-F44A-95C9-ADC39B2362B6}"/>
              </a:ext>
            </a:extLst>
          </p:cNvPr>
          <p:cNvSpPr txBox="1"/>
          <p:nvPr/>
        </p:nvSpPr>
        <p:spPr>
          <a:xfrm>
            <a:off x="462280" y="1506701"/>
            <a:ext cx="4103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Indiana: # of Earthquakes &gt; 3.0 per year overlaid by fracking activity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AFAD84-6A5D-6D48-A23C-1A300C952ED1}"/>
              </a:ext>
            </a:extLst>
          </p:cNvPr>
          <p:cNvSpPr txBox="1"/>
          <p:nvPr/>
        </p:nvSpPr>
        <p:spPr>
          <a:xfrm>
            <a:off x="4581897" y="1485095"/>
            <a:ext cx="4103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Kansas: # of Earthquakes &gt; 3.0 per year overlaid by fracking activity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622D90-E189-C14A-A2DE-C86C4629D865}"/>
              </a:ext>
            </a:extLst>
          </p:cNvPr>
          <p:cNvSpPr txBox="1"/>
          <p:nvPr/>
        </p:nvSpPr>
        <p:spPr>
          <a:xfrm>
            <a:off x="462279" y="4487695"/>
            <a:ext cx="8222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Methods: </a:t>
            </a:r>
            <a:r>
              <a:rPr lang="en-US" sz="10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ObsPy</a:t>
            </a:r>
            <a:r>
              <a:rPr lang="en-US" sz="1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FuncAnimation</a:t>
            </a:r>
            <a:r>
              <a:rPr lang="en-US" sz="1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matplotlib, etc. </a:t>
            </a:r>
          </a:p>
          <a:p>
            <a:r>
              <a:rPr lang="en-US" sz="10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minMag</a:t>
            </a:r>
            <a:r>
              <a:rPr lang="en-US" sz="1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3.0 [disturbing to general population + enough datapoints to visualize</a:t>
            </a:r>
          </a:p>
        </p:txBody>
      </p:sp>
    </p:spTree>
    <p:extLst>
      <p:ext uri="{BB962C8B-B14F-4D97-AF65-F5344CB8AC3E}">
        <p14:creationId xmlns:p14="http://schemas.microsoft.com/office/powerpoint/2010/main" val="29156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622D90-E189-C14A-A2DE-C86C4629D865}"/>
              </a:ext>
            </a:extLst>
          </p:cNvPr>
          <p:cNvSpPr txBox="1"/>
          <p:nvPr/>
        </p:nvSpPr>
        <p:spPr>
          <a:xfrm>
            <a:off x="462279" y="4487695"/>
            <a:ext cx="8222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Methods: </a:t>
            </a:r>
            <a:r>
              <a:rPr lang="en-US" sz="10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ObsPy</a:t>
            </a:r>
            <a:r>
              <a:rPr lang="en-US" sz="1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FuncAnimation</a:t>
            </a:r>
            <a:r>
              <a:rPr lang="en-US" sz="1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matplotlib, etc. </a:t>
            </a:r>
          </a:p>
          <a:p>
            <a:r>
              <a:rPr lang="en-US" sz="10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minMag</a:t>
            </a:r>
            <a:r>
              <a:rPr lang="en-US" sz="1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3.0 [disturbing to general population + enough datapoints to visualize</a:t>
            </a:r>
          </a:p>
        </p:txBody>
      </p:sp>
      <p:pic>
        <p:nvPicPr>
          <p:cNvPr id="6" name="Picture 5" descr="Graphical user interface, application, histogram&#10;&#10;Description automatically generated with medium confidence">
            <a:extLst>
              <a:ext uri="{FF2B5EF4-FFF2-40B4-BE49-F238E27FC236}">
                <a16:creationId xmlns:a16="http://schemas.microsoft.com/office/drawing/2014/main" id="{F919BB72-4542-F048-B574-E3DC6A40F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98" y="4572"/>
            <a:ext cx="9149598" cy="513892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1FCA2A4-F208-3E48-B920-A288AB220D72}"/>
              </a:ext>
            </a:extLst>
          </p:cNvPr>
          <p:cNvSpPr/>
          <p:nvPr/>
        </p:nvSpPr>
        <p:spPr>
          <a:xfrm>
            <a:off x="6582032" y="2314832"/>
            <a:ext cx="230660" cy="230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7E1835-BE8A-3D46-9DCA-AC8E4EBD605D}"/>
              </a:ext>
            </a:extLst>
          </p:cNvPr>
          <p:cNvSpPr/>
          <p:nvPr/>
        </p:nvSpPr>
        <p:spPr>
          <a:xfrm>
            <a:off x="7772404" y="2467232"/>
            <a:ext cx="230660" cy="230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90EDBB-A757-1443-A210-E1B7B4F0C8F2}"/>
              </a:ext>
            </a:extLst>
          </p:cNvPr>
          <p:cNvSpPr txBox="1"/>
          <p:nvPr/>
        </p:nvSpPr>
        <p:spPr>
          <a:xfrm>
            <a:off x="6812692" y="2018270"/>
            <a:ext cx="140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Notice 17 year lag, repercussions continue</a:t>
            </a:r>
          </a:p>
        </p:txBody>
      </p:sp>
    </p:spTree>
    <p:extLst>
      <p:ext uri="{BB962C8B-B14F-4D97-AF65-F5344CB8AC3E}">
        <p14:creationId xmlns:p14="http://schemas.microsoft.com/office/powerpoint/2010/main" val="293696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8"/>
          <p:cNvSpPr txBox="1">
            <a:spLocks noGrp="1"/>
          </p:cNvSpPr>
          <p:nvPr>
            <p:ph type="ctrTitle" idx="4294967295"/>
          </p:nvPr>
        </p:nvSpPr>
        <p:spPr>
          <a:xfrm>
            <a:off x="0" y="32478"/>
            <a:ext cx="9144000" cy="8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Animated earthquake activity via google maps by year </a:t>
            </a:r>
            <a:endParaRPr sz="2500" dirty="0"/>
          </a:p>
        </p:txBody>
      </p:sp>
      <p:sp>
        <p:nvSpPr>
          <p:cNvPr id="297" name="Google Shape;297;p28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5" name="Indiana_2.0" descr="Indiana_2.0">
            <a:hlinkClick r:id="" action="ppaction://media"/>
            <a:extLst>
              <a:ext uri="{FF2B5EF4-FFF2-40B4-BE49-F238E27FC236}">
                <a16:creationId xmlns:a16="http://schemas.microsoft.com/office/drawing/2014/main" id="{5CC15C20-037E-FC47-A61A-8949CF5C48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30192" t="7787" r="27867" b="8923"/>
          <a:stretch/>
        </p:blipFill>
        <p:spPr>
          <a:xfrm>
            <a:off x="972065" y="479928"/>
            <a:ext cx="3451654" cy="4284097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FB268CA-239E-544F-8ABE-2F779C1751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33" t="4315" r="6152" b="-430"/>
          <a:stretch/>
        </p:blipFill>
        <p:spPr>
          <a:xfrm>
            <a:off x="4662617" y="682313"/>
            <a:ext cx="2916195" cy="40054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419625-3611-0840-8767-59D7F90BBA4B}"/>
              </a:ext>
            </a:extLst>
          </p:cNvPr>
          <p:cNvSpPr txBox="1"/>
          <p:nvPr/>
        </p:nvSpPr>
        <p:spPr>
          <a:xfrm>
            <a:off x="0" y="4668885"/>
            <a:ext cx="8222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Notice the overlapping of major activity counties such as Evansville and Carmel </a:t>
            </a:r>
          </a:p>
        </p:txBody>
      </p:sp>
    </p:spTree>
    <p:extLst>
      <p:ext uri="{BB962C8B-B14F-4D97-AF65-F5344CB8AC3E}">
        <p14:creationId xmlns:p14="http://schemas.microsoft.com/office/powerpoint/2010/main" val="78356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8"/>
          <p:cNvSpPr txBox="1">
            <a:spLocks noGrp="1"/>
          </p:cNvSpPr>
          <p:nvPr>
            <p:ph type="ctrTitle" idx="4294967295"/>
          </p:nvPr>
        </p:nvSpPr>
        <p:spPr>
          <a:xfrm>
            <a:off x="0" y="32478"/>
            <a:ext cx="9144000" cy="8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Animated earthquake activity via google maps by year </a:t>
            </a:r>
            <a:endParaRPr sz="2500" dirty="0"/>
          </a:p>
        </p:txBody>
      </p:sp>
      <p:sp>
        <p:nvSpPr>
          <p:cNvPr id="297" name="Google Shape;297;p28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419625-3611-0840-8767-59D7F90BBA4B}"/>
              </a:ext>
            </a:extLst>
          </p:cNvPr>
          <p:cNvSpPr txBox="1"/>
          <p:nvPr/>
        </p:nvSpPr>
        <p:spPr>
          <a:xfrm>
            <a:off x="477795" y="479928"/>
            <a:ext cx="1680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Notice the overlapping of major activity counties in South Kansa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4DB04-EA9F-244C-A187-CA0A5F474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168" y="427352"/>
            <a:ext cx="4629666" cy="2386131"/>
          </a:xfrm>
          <a:prstGeom prst="rect">
            <a:avLst/>
          </a:prstGeom>
        </p:spPr>
      </p:pic>
      <p:pic>
        <p:nvPicPr>
          <p:cNvPr id="2" name="Kansas_2.0" descr="Kansas_2.0">
            <a:hlinkClick r:id="" action="ppaction://media"/>
            <a:extLst>
              <a:ext uri="{FF2B5EF4-FFF2-40B4-BE49-F238E27FC236}">
                <a16:creationId xmlns:a16="http://schemas.microsoft.com/office/drawing/2014/main" id="{972F5CB0-0DED-5240-BA55-E9AE271FEB6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2046" t="21501" r="9666" b="23909"/>
          <a:stretch/>
        </p:blipFill>
        <p:spPr>
          <a:xfrm>
            <a:off x="2224216" y="2684127"/>
            <a:ext cx="4662617" cy="20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0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Challenges to overcome</a:t>
            </a:r>
            <a:endParaRPr dirty="0"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2004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▫"/>
            </a:pPr>
            <a:r>
              <a:rPr lang="en-US" dirty="0"/>
              <a:t>Some years have no earthquakes above </a:t>
            </a:r>
            <a:r>
              <a:rPr lang="en-US" dirty="0" err="1"/>
              <a:t>minMag</a:t>
            </a:r>
            <a:endParaRPr lang="en-US" dirty="0"/>
          </a:p>
          <a:p>
            <a:pPr marL="777240" lvl="1">
              <a:spcBef>
                <a:spcPts val="0"/>
              </a:spcBef>
              <a:buChar char="▫"/>
            </a:pPr>
            <a:r>
              <a:rPr lang="en-US" dirty="0"/>
              <a:t>Use ‘continue’ to exit for loop</a:t>
            </a:r>
          </a:p>
          <a:p>
            <a:pPr marL="320040"/>
            <a:r>
              <a:rPr lang="en-US" dirty="0"/>
              <a:t>Balance between coarse data + speed VS fine data + delay</a:t>
            </a:r>
          </a:p>
          <a:p>
            <a:pPr marL="320040"/>
            <a:endParaRPr lang="en-US" dirty="0"/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170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</a:t>
            </a:r>
            <a:endParaRPr dirty="0"/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C8F8E1-1936-674B-928F-AAB497877F4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281881" y="916200"/>
            <a:ext cx="6862119" cy="3311100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https://igws.indiana.edu/OilGas/HydraulicFracturing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https://www.eia.gov/dnav/ng/hist/na1160_sin_2m.htm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https://www.eia.gov/dnav/ng/hist/na1160_sks_2A.htm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https://www.digitalocean.com/community/tutorials/how-to-use-break-continue-and-pass-statements-when-working-with-loops-in-python-3</a:t>
            </a:r>
            <a:endParaRPr lang="en-US" dirty="0"/>
          </a:p>
          <a:p>
            <a:r>
              <a:rPr lang="en-US" dirty="0">
                <a:hlinkClick r:id="rId7"/>
              </a:rPr>
              <a:t>https://www.codegrepper.com/code-examples/whatever/png+sequence+to+mp4+ffmpeg</a:t>
            </a:r>
            <a:endParaRPr lang="en-US" dirty="0"/>
          </a:p>
          <a:p>
            <a:r>
              <a:rPr lang="en-US" dirty="0">
                <a:hlinkClick r:id="rId8"/>
              </a:rPr>
              <a:t>https://www.fractracker.org/map/us/indiana/</a:t>
            </a:r>
            <a:endParaRPr lang="en-US" dirty="0"/>
          </a:p>
          <a:p>
            <a:r>
              <a:rPr lang="en-US" dirty="0">
                <a:hlinkClick r:id="rId9"/>
              </a:rPr>
              <a:t>https://www.fractracker.org/map/us/kansas/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ulina template">
  <a:themeElements>
    <a:clrScheme name="Custom 347">
      <a:dk1>
        <a:srgbClr val="756F6F"/>
      </a:dk1>
      <a:lt1>
        <a:srgbClr val="FFFFFF"/>
      </a:lt1>
      <a:dk2>
        <a:srgbClr val="A8A09D"/>
      </a:dk2>
      <a:lt2>
        <a:srgbClr val="F5F1F0"/>
      </a:lt2>
      <a:accent1>
        <a:srgbClr val="AD9B91"/>
      </a:accent1>
      <a:accent2>
        <a:srgbClr val="E2D1C2"/>
      </a:accent2>
      <a:accent3>
        <a:srgbClr val="C4CBBF"/>
      </a:accent3>
      <a:accent4>
        <a:srgbClr val="BFC8CB"/>
      </a:accent4>
      <a:accent5>
        <a:srgbClr val="E9DBDB"/>
      </a:accent5>
      <a:accent6>
        <a:srgbClr val="C5C4BF"/>
      </a:accent6>
      <a:hlink>
        <a:srgbClr val="413A3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357</Words>
  <Application>Microsoft Macintosh PowerPoint</Application>
  <PresentationFormat>On-screen Show (16:9)</PresentationFormat>
  <Paragraphs>45</Paragraphs>
  <Slides>8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Playfair Display Regular</vt:lpstr>
      <vt:lpstr>Times New Roman</vt:lpstr>
      <vt:lpstr>Inria Serif</vt:lpstr>
      <vt:lpstr>Arial</vt:lpstr>
      <vt:lpstr>Inria Serif Light</vt:lpstr>
      <vt:lpstr>Paulina template</vt:lpstr>
      <vt:lpstr>Modeling the change in Earthquakes before and after saltwater injections (fracking) in Indiana and Kansas</vt:lpstr>
      <vt:lpstr>  Why choose these states?    Methods: </vt:lpstr>
      <vt:lpstr>Animated line plot overlying histogram of earthquake activity</vt:lpstr>
      <vt:lpstr>PowerPoint Presentation</vt:lpstr>
      <vt:lpstr>Animated earthquake activity via google maps by year </vt:lpstr>
      <vt:lpstr>Animated earthquake activity via google maps by year </vt:lpstr>
      <vt:lpstr>Challenges to overcome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Mary Chiu</cp:lastModifiedBy>
  <cp:revision>4</cp:revision>
  <dcterms:modified xsi:type="dcterms:W3CDTF">2021-12-01T13:57:35Z</dcterms:modified>
</cp:coreProperties>
</file>