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>
        <p:scale>
          <a:sx n="100" d="100"/>
          <a:sy n="100" d="100"/>
        </p:scale>
        <p:origin x="33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7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24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9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71B3646-325D-1047-B3F8-77BEE4A7827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83195EB-7A7E-A74D-B6C3-3AD0AAE4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8">
            <a:extLst>
              <a:ext uri="{FF2B5EF4-FFF2-40B4-BE49-F238E27FC236}">
                <a16:creationId xmlns:a16="http://schemas.microsoft.com/office/drawing/2014/main" id="{AA184731-2495-4C5E-84D7-045E260A3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54C5440-5294-0A4F-AF3E-5371C52EA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539" r="734" b="5821"/>
          <a:stretch/>
        </p:blipFill>
        <p:spPr>
          <a:xfrm>
            <a:off x="676422" y="0"/>
            <a:ext cx="10836107" cy="4634369"/>
          </a:xfrm>
          <a:prstGeom prst="rect">
            <a:avLst/>
          </a:prstGeom>
        </p:spPr>
      </p:pic>
      <p:sp>
        <p:nvSpPr>
          <p:cNvPr id="64" name="Rectangle 50">
            <a:extLst>
              <a:ext uri="{FF2B5EF4-FFF2-40B4-BE49-F238E27FC236}">
                <a16:creationId xmlns:a16="http://schemas.microsoft.com/office/drawing/2014/main" id="{1BDA4DC5-9C94-4C6C-A12F-2E0C8D69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1A4C8-B25A-6943-BBEE-7FCD2EAA6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634369"/>
            <a:ext cx="9085940" cy="1030085"/>
          </a:xfrm>
        </p:spPr>
        <p:txBody>
          <a:bodyPr anchor="b">
            <a:normAutofit/>
          </a:bodyPr>
          <a:lstStyle/>
          <a:p>
            <a:r>
              <a:rPr lang="en-US" sz="5400" dirty="0"/>
              <a:t>EPS 109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4C40F-FBC8-C04E-9F19-3ED9963C2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746185"/>
            <a:ext cx="9052560" cy="1030084"/>
          </a:xfrm>
        </p:spPr>
        <p:txBody>
          <a:bodyPr>
            <a:noAutofit/>
          </a:bodyPr>
          <a:lstStyle/>
          <a:p>
            <a:r>
              <a:rPr lang="en-US" sz="2400" dirty="0"/>
              <a:t>“Fault-crossing effect on a channel”</a:t>
            </a:r>
            <a:r>
              <a:rPr lang="en-US" sz="2400" dirty="0">
                <a:effectLst/>
              </a:rPr>
              <a:t> </a:t>
            </a:r>
          </a:p>
          <a:p>
            <a:r>
              <a:rPr lang="en-US" sz="2400" dirty="0"/>
              <a:t>Winnie Lau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1E5C71-0EB0-4D54-8D8A-3F99A169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147C6D7-07CB-4821-9F9F-6D0374810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4748738-A09C-4DCD-A808-FA8B235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5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EB60-4105-BE40-9C12-ACFCCDBE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4" y="76423"/>
            <a:ext cx="4807262" cy="1609344"/>
          </a:xfrm>
        </p:spPr>
        <p:txBody>
          <a:bodyPr/>
          <a:lstStyle/>
          <a:p>
            <a:r>
              <a:rPr lang="en-US" dirty="0"/>
              <a:t>Goal and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6A33-9631-DF4F-869B-79D28491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19" y="1652015"/>
            <a:ext cx="6099049" cy="2400011"/>
          </a:xfrm>
        </p:spPr>
        <p:txBody>
          <a:bodyPr>
            <a:normAutofit/>
          </a:bodyPr>
          <a:lstStyle/>
          <a:p>
            <a:r>
              <a:rPr lang="en-US" sz="2400" dirty="0"/>
              <a:t>Goal: Show the changes of a channel by a lateral fault</a:t>
            </a:r>
          </a:p>
          <a:p>
            <a:r>
              <a:rPr lang="en-US" sz="2400" dirty="0"/>
              <a:t>Method: Set up the initial condition of the landscape, model a right-lateral fault movement, modify and apply Landscape Evolution Simulation</a:t>
            </a:r>
            <a:r>
              <a:rPr lang="en-US" sz="2400" dirty="0">
                <a:effectLst/>
              </a:rPr>
              <a:t> (</a:t>
            </a:r>
            <a:r>
              <a:rPr lang="en-US" sz="2400" dirty="0"/>
              <a:t>Perron et al., 2008)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6AB0FC2-65EA-824F-AED8-EE084A0574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2686050" y="248761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AAEF6B-602C-8146-A1D8-BE18EE3F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4" t="19109" r="2165" b="47747"/>
          <a:stretch/>
        </p:blipFill>
        <p:spPr bwMode="auto">
          <a:xfrm rot="5400000">
            <a:off x="7842221" y="1682779"/>
            <a:ext cx="3231201" cy="48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4363D5-C08A-5446-8233-A7C76ADF9D05}"/>
              </a:ext>
            </a:extLst>
          </p:cNvPr>
          <p:cNvSpPr txBox="1"/>
          <p:nvPr/>
        </p:nvSpPr>
        <p:spPr>
          <a:xfrm>
            <a:off x="7085516" y="5700646"/>
            <a:ext cx="48408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Portion of </a:t>
            </a:r>
            <a:r>
              <a:rPr lang="en-US" sz="11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Creek &amp; Watershed Map of Oakland &amp; Berkeley</a:t>
            </a:r>
          </a:p>
          <a:p>
            <a:pPr algn="ctr"/>
            <a:r>
              <a:rPr lang="en-US" sz="1100" b="1" i="1" dirty="0">
                <a:solidFill>
                  <a:srgbClr val="000000"/>
                </a:solidFill>
                <a:latin typeface="Verdana" panose="020B0604030504040204" pitchFamily="34" charset="0"/>
              </a:rPr>
              <a:t>Source: Oakland Museum of California </a:t>
            </a:r>
            <a:r>
              <a:rPr lang="en-US" sz="1100" dirty="0"/>
              <a:t>http://</a:t>
            </a:r>
            <a:r>
              <a:rPr lang="en-US" sz="1100" dirty="0" err="1"/>
              <a:t>explore.museumca.org</a:t>
            </a:r>
            <a:r>
              <a:rPr lang="en-US" sz="1100" dirty="0"/>
              <a:t>/creeks/1140-OMStrawberrySchoolhouse.html</a:t>
            </a:r>
          </a:p>
          <a:p>
            <a:pPr algn="ctr"/>
            <a:endParaRPr lang="en-US" sz="11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9F50612-4780-E145-8E3D-AB1ABADFA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25421" r="10652" b="60874"/>
          <a:stretch/>
        </p:blipFill>
        <p:spPr bwMode="auto">
          <a:xfrm rot="5400000">
            <a:off x="9136343" y="284257"/>
            <a:ext cx="2513402" cy="26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FC1EC6-9078-484E-A170-1420C2BB8E01}"/>
              </a:ext>
            </a:extLst>
          </p:cNvPr>
          <p:cNvCxnSpPr>
            <a:cxnSpLocks/>
          </p:cNvCxnSpPr>
          <p:nvPr/>
        </p:nvCxnSpPr>
        <p:spPr>
          <a:xfrm flipH="1" flipV="1">
            <a:off x="9073979" y="2854415"/>
            <a:ext cx="86600" cy="21631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E0D33F-F7EA-2144-9F5E-65A887BB06D0}"/>
              </a:ext>
            </a:extLst>
          </p:cNvPr>
          <p:cNvCxnSpPr>
            <a:cxnSpLocks/>
          </p:cNvCxnSpPr>
          <p:nvPr/>
        </p:nvCxnSpPr>
        <p:spPr>
          <a:xfrm flipV="1">
            <a:off x="10466173" y="2854415"/>
            <a:ext cx="1240328" cy="21466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A8358-AC1F-994A-9814-A332E10A3EDB}"/>
              </a:ext>
            </a:extLst>
          </p:cNvPr>
          <p:cNvSpPr/>
          <p:nvPr/>
        </p:nvSpPr>
        <p:spPr>
          <a:xfrm>
            <a:off x="9164316" y="3720247"/>
            <a:ext cx="1301857" cy="12807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9177B-BF9D-3A46-8D2F-6D7D82038E91}"/>
              </a:ext>
            </a:extLst>
          </p:cNvPr>
          <p:cNvSpPr/>
          <p:nvPr/>
        </p:nvSpPr>
        <p:spPr>
          <a:xfrm>
            <a:off x="9075849" y="341011"/>
            <a:ext cx="2630651" cy="25134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8DBA6E-4966-CC44-B462-9CEDC701BE22}"/>
              </a:ext>
            </a:extLst>
          </p:cNvPr>
          <p:cNvCxnSpPr/>
          <p:nvPr/>
        </p:nvCxnSpPr>
        <p:spPr>
          <a:xfrm>
            <a:off x="9629377" y="353067"/>
            <a:ext cx="836280" cy="24892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2B0F2B-30B9-7E4A-89A3-566303AB5D5E}"/>
              </a:ext>
            </a:extLst>
          </p:cNvPr>
          <p:cNvCxnSpPr>
            <a:cxnSpLocks/>
          </p:cNvCxnSpPr>
          <p:nvPr/>
        </p:nvCxnSpPr>
        <p:spPr>
          <a:xfrm>
            <a:off x="10217701" y="1347169"/>
            <a:ext cx="251285" cy="54445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1AE84C7-4405-834B-B5A8-BB31D7762680}"/>
              </a:ext>
            </a:extLst>
          </p:cNvPr>
          <p:cNvCxnSpPr>
            <a:cxnSpLocks/>
          </p:cNvCxnSpPr>
          <p:nvPr/>
        </p:nvCxnSpPr>
        <p:spPr>
          <a:xfrm flipH="1" flipV="1">
            <a:off x="9701099" y="1502459"/>
            <a:ext cx="195132" cy="5217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354BA3-1D5C-1644-8490-D6B09769A8E7}"/>
              </a:ext>
            </a:extLst>
          </p:cNvPr>
          <p:cNvSpPr txBox="1">
            <a:spLocks/>
          </p:cNvSpPr>
          <p:nvPr/>
        </p:nvSpPr>
        <p:spPr>
          <a:xfrm>
            <a:off x="6564629" y="856128"/>
            <a:ext cx="2941320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C7104FA-96C4-394A-8C6F-F8D310717FC1}"/>
              </a:ext>
            </a:extLst>
          </p:cNvPr>
          <p:cNvSpPr txBox="1">
            <a:spLocks/>
          </p:cNvSpPr>
          <p:nvPr/>
        </p:nvSpPr>
        <p:spPr>
          <a:xfrm>
            <a:off x="890211" y="4799008"/>
            <a:ext cx="6099049" cy="1981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z = elevation</a:t>
            </a:r>
          </a:p>
          <a:p>
            <a:r>
              <a:rPr lang="en-US" sz="1000" dirty="0"/>
              <a:t>K = erosion rate at the land that surrounded by the ocean</a:t>
            </a:r>
          </a:p>
          <a:p>
            <a:r>
              <a:rPr lang="en-US" sz="1000" dirty="0"/>
              <a:t>D = diffusion rate</a:t>
            </a:r>
          </a:p>
          <a:p>
            <a:r>
              <a:rPr lang="en-US" sz="1000" dirty="0"/>
              <a:t>m = area exponent</a:t>
            </a:r>
          </a:p>
          <a:p>
            <a:r>
              <a:rPr lang="en-US" sz="1000" dirty="0"/>
              <a:t>n = gradient exponent</a:t>
            </a:r>
          </a:p>
          <a:p>
            <a:r>
              <a:rPr lang="el-GR" sz="1000" dirty="0"/>
              <a:t>θ</a:t>
            </a:r>
            <a:r>
              <a:rPr lang="en-US" sz="1000" dirty="0"/>
              <a:t>c = erosion threshold</a:t>
            </a:r>
          </a:p>
          <a:p>
            <a:r>
              <a:rPr lang="en-US" sz="1000" dirty="0"/>
              <a:t>E = rate of change of land surface elevation relative to base level </a:t>
            </a:r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45BCD81A-0833-4A4A-B274-ED447D16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293" y="3927715"/>
            <a:ext cx="4381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9C55-E65E-4642-8D99-10F498B4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57978"/>
            <a:ext cx="10058400" cy="1609344"/>
          </a:xfrm>
        </p:spPr>
        <p:txBody>
          <a:bodyPr/>
          <a:lstStyle/>
          <a:p>
            <a:r>
              <a:rPr lang="en-US" dirty="0"/>
              <a:t>Animation: Fault-crossing</a:t>
            </a:r>
          </a:p>
        </p:txBody>
      </p:sp>
      <p:pic>
        <p:nvPicPr>
          <p:cNvPr id="10" name="final_animation_new3.mp4" descr="final_animation_new3.mp4">
            <a:hlinkClick r:id="" action="ppaction://media"/>
            <a:extLst>
              <a:ext uri="{FF2B5EF4-FFF2-40B4-BE49-F238E27FC236}">
                <a16:creationId xmlns:a16="http://schemas.microsoft.com/office/drawing/2014/main" id="{5A63B21C-716A-064C-9927-DAE2B11BF4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522" t="6889" r="4372" b="10863"/>
          <a:stretch/>
        </p:blipFill>
        <p:spPr>
          <a:xfrm>
            <a:off x="871558" y="1317388"/>
            <a:ext cx="10448884" cy="504905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944332-D5FE-4F41-BDA8-1BF6FEE7D594}"/>
              </a:ext>
            </a:extLst>
          </p:cNvPr>
          <p:cNvSpPr txBox="1"/>
          <p:nvPr/>
        </p:nvSpPr>
        <p:spPr>
          <a:xfrm>
            <a:off x="0" y="6373368"/>
            <a:ext cx="419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According to the U.S. Geological Survey, the average rate of creep on the Hayward is 4.6 </a:t>
            </a:r>
            <a:r>
              <a:rPr lang="en-US" sz="120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millimetres</a:t>
            </a:r>
            <a:r>
              <a:rPr lang="en-US" sz="12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per year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nal_animation_org3.mp4" descr="final_animation_org3.mp4">
            <a:hlinkClick r:id="" action="ppaction://media"/>
            <a:extLst>
              <a:ext uri="{FF2B5EF4-FFF2-40B4-BE49-F238E27FC236}">
                <a16:creationId xmlns:a16="http://schemas.microsoft.com/office/drawing/2014/main" id="{65E7EC24-C40C-2949-B3FA-72D5DA1902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447" t="9352" r="5846" b="11805"/>
          <a:stretch/>
        </p:blipFill>
        <p:spPr>
          <a:xfrm>
            <a:off x="977300" y="1399309"/>
            <a:ext cx="10237400" cy="4821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57442-0D7E-8B45-AB52-8A7619A6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16" y="122474"/>
            <a:ext cx="10058400" cy="1609344"/>
          </a:xfrm>
        </p:spPr>
        <p:txBody>
          <a:bodyPr/>
          <a:lstStyle/>
          <a:p>
            <a:r>
              <a:rPr lang="en-US" dirty="0"/>
              <a:t>Animation: without a fault</a:t>
            </a:r>
          </a:p>
        </p:txBody>
      </p:sp>
    </p:spTree>
    <p:extLst>
      <p:ext uri="{BB962C8B-B14F-4D97-AF65-F5344CB8AC3E}">
        <p14:creationId xmlns:p14="http://schemas.microsoft.com/office/powerpoint/2010/main" val="2561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84EC96-E227-FA4B-92BB-53523CB70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97399"/>
              </p:ext>
            </p:extLst>
          </p:nvPr>
        </p:nvGraphicFramePr>
        <p:xfrm>
          <a:off x="1429003" y="2163556"/>
          <a:ext cx="9333993" cy="383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331">
                  <a:extLst>
                    <a:ext uri="{9D8B030D-6E8A-4147-A177-3AD203B41FA5}">
                      <a16:colId xmlns:a16="http://schemas.microsoft.com/office/drawing/2014/main" val="260116243"/>
                    </a:ext>
                  </a:extLst>
                </a:gridCol>
                <a:gridCol w="3111331">
                  <a:extLst>
                    <a:ext uri="{9D8B030D-6E8A-4147-A177-3AD203B41FA5}">
                      <a16:colId xmlns:a16="http://schemas.microsoft.com/office/drawing/2014/main" val="3183368513"/>
                    </a:ext>
                  </a:extLst>
                </a:gridCol>
                <a:gridCol w="3111331">
                  <a:extLst>
                    <a:ext uri="{9D8B030D-6E8A-4147-A177-3AD203B41FA5}">
                      <a16:colId xmlns:a16="http://schemas.microsoft.com/office/drawing/2014/main" val="1051665501"/>
                    </a:ext>
                  </a:extLst>
                </a:gridCol>
              </a:tblGrid>
              <a:tr h="92125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With fault: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Without fault: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957419"/>
                  </a:ext>
                </a:extLst>
              </a:tr>
              <a:tr h="9212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Max Elevation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40407.639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40986.973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572069"/>
                  </a:ext>
                </a:extLst>
              </a:tr>
              <a:tr h="9212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Ocean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11742.109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11777.889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805146"/>
                  </a:ext>
                </a:extLst>
              </a:tr>
              <a:tr h="9212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Ocean surface 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45.583%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43.778%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817643"/>
                  </a:ext>
                </a:extLst>
              </a:tr>
            </a:tbl>
          </a:graphicData>
        </a:graphic>
      </p:graphicFrame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88664571-CE44-F143-9123-00C23A5823EA}"/>
              </a:ext>
            </a:extLst>
          </p:cNvPr>
          <p:cNvCxnSpPr>
            <a:cxnSpLocks/>
          </p:cNvCxnSpPr>
          <p:nvPr/>
        </p:nvCxnSpPr>
        <p:spPr>
          <a:xfrm flipV="1">
            <a:off x="7315200" y="3533614"/>
            <a:ext cx="689675" cy="25715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2CB49A-E6B9-8D47-9CF1-A7C6C10B9996}"/>
              </a:ext>
            </a:extLst>
          </p:cNvPr>
          <p:cNvSpPr txBox="1"/>
          <p:nvPr/>
        </p:nvSpPr>
        <p:spPr>
          <a:xfrm>
            <a:off x="6341582" y="3800673"/>
            <a:ext cx="23656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579.334m lower than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7EE75-E49F-AE4D-B22D-5D414BD8C79E}"/>
              </a:ext>
            </a:extLst>
          </p:cNvPr>
          <p:cNvSpPr txBox="1"/>
          <p:nvPr/>
        </p:nvSpPr>
        <p:spPr>
          <a:xfrm>
            <a:off x="6341582" y="5694378"/>
            <a:ext cx="23355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1.905% higher than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75FB8-5040-E84C-8E30-04FC4A51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5140945-7073-244F-995F-F112BEB15848}"/>
              </a:ext>
            </a:extLst>
          </p:cNvPr>
          <p:cNvCxnSpPr>
            <a:cxnSpLocks/>
          </p:cNvCxnSpPr>
          <p:nvPr/>
        </p:nvCxnSpPr>
        <p:spPr>
          <a:xfrm flipV="1">
            <a:off x="7315199" y="5427884"/>
            <a:ext cx="689675" cy="25715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1D6F245-7CC4-3E4C-860E-51C634DB35D9}"/>
              </a:ext>
            </a:extLst>
          </p:cNvPr>
          <p:cNvSpPr txBox="1"/>
          <p:nvPr/>
        </p:nvSpPr>
        <p:spPr>
          <a:xfrm>
            <a:off x="1415148" y="1759434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all other parameters the same,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02382C-6AC1-8C4A-9E59-06824B248F58}"/>
              </a:ext>
            </a:extLst>
          </p:cNvPr>
          <p:cNvSpPr txBox="1"/>
          <p:nvPr/>
        </p:nvSpPr>
        <p:spPr>
          <a:xfrm>
            <a:off x="5386643" y="1742039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(K = 1.0e-6, D = 0.01, m = 1.2, n = 1, </a:t>
            </a:r>
            <a:r>
              <a:rPr lang="el-GR" dirty="0"/>
              <a:t>θ</a:t>
            </a:r>
            <a:r>
              <a:rPr lang="en-US" dirty="0"/>
              <a:t>c =10)</a:t>
            </a:r>
          </a:p>
        </p:txBody>
      </p:sp>
    </p:spTree>
    <p:extLst>
      <p:ext uri="{BB962C8B-B14F-4D97-AF65-F5344CB8AC3E}">
        <p14:creationId xmlns:p14="http://schemas.microsoft.com/office/powerpoint/2010/main" val="2470783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{30268A62-E986-9A47-8716-2B9AF121865E}tf10001070</Template>
  <TotalTime>1253</TotalTime>
  <Words>226</Words>
  <Application>Microsoft Macintosh PowerPoint</Application>
  <PresentationFormat>Widescreen</PresentationFormat>
  <Paragraphs>35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Rockwell</vt:lpstr>
      <vt:lpstr>Rockwell Condensed</vt:lpstr>
      <vt:lpstr>Rockwell Extra Bold</vt:lpstr>
      <vt:lpstr>Verdana</vt:lpstr>
      <vt:lpstr>Wingdings</vt:lpstr>
      <vt:lpstr>Wood Type</vt:lpstr>
      <vt:lpstr>EPS 109 Final Project</vt:lpstr>
      <vt:lpstr>Goal and Method</vt:lpstr>
      <vt:lpstr>Animation: Fault-crossing</vt:lpstr>
      <vt:lpstr>Animation: without a fault</vt:lpstr>
      <vt:lpstr>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109 Final Project</dc:title>
  <dc:creator>Winnie Lau</dc:creator>
  <cp:lastModifiedBy>Winnie Lau</cp:lastModifiedBy>
  <cp:revision>13</cp:revision>
  <dcterms:created xsi:type="dcterms:W3CDTF">2021-12-01T01:39:15Z</dcterms:created>
  <dcterms:modified xsi:type="dcterms:W3CDTF">2021-12-01T22:32:46Z</dcterms:modified>
</cp:coreProperties>
</file>