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6" r:id="rId1"/>
  </p:sldMasterIdLst>
  <p:notesMasterIdLst>
    <p:notesMasterId r:id="rId11"/>
  </p:notesMasterIdLst>
  <p:sldIdLst>
    <p:sldId id="256" r:id="rId2"/>
    <p:sldId id="260" r:id="rId3"/>
    <p:sldId id="263" r:id="rId4"/>
    <p:sldId id="264" r:id="rId5"/>
    <p:sldId id="265" r:id="rId6"/>
    <p:sldId id="268" r:id="rId7"/>
    <p:sldId id="269" r:id="rId8"/>
    <p:sldId id="267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78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DD1FA-DFBC-4C36-A1EE-5573D9214CF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CB9D8-FFF8-4B97-9B91-60481448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2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72DF9FE-7AD3-4E76-98B9-21F96CDFB38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47554053-4C6C-4A66-A6C0-4BF7DDF3CD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844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9FE-7AD3-4E76-98B9-21F96CDFB38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4053-4C6C-4A66-A6C0-4BF7DDF3C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3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9FE-7AD3-4E76-98B9-21F96CDFB38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4053-4C6C-4A66-A6C0-4BF7DDF3C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5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9FE-7AD3-4E76-98B9-21F96CDFB38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4053-4C6C-4A66-A6C0-4BF7DDF3C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6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9FE-7AD3-4E76-98B9-21F96CDFB38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4053-4C6C-4A66-A6C0-4BF7DDF3CD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4987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9FE-7AD3-4E76-98B9-21F96CDFB38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4053-4C6C-4A66-A6C0-4BF7DDF3C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6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9FE-7AD3-4E76-98B9-21F96CDFB38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4053-4C6C-4A66-A6C0-4BF7DDF3C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5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9FE-7AD3-4E76-98B9-21F96CDFB38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4053-4C6C-4A66-A6C0-4BF7DDF3C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5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9FE-7AD3-4E76-98B9-21F96CDFB38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4053-4C6C-4A66-A6C0-4BF7DDF3C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0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9FE-7AD3-4E76-98B9-21F96CDFB38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4053-4C6C-4A66-A6C0-4BF7DDF3C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9FE-7AD3-4E76-98B9-21F96CDFB38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4053-4C6C-4A66-A6C0-4BF7DDF3C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72DF9FE-7AD3-4E76-98B9-21F96CDFB38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47554053-4C6C-4A66-A6C0-4BF7DDF3C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40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bspy.org/_modules/obspy/imaging/beachball.html#beach" TargetMode="External"/><Relationship Id="rId2" Type="http://schemas.openxmlformats.org/officeDocument/2006/relationships/hyperlink" Target="https://docs.obspy.org/packages/autogen/obspy.imaging.beachball.beach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ahulks9/COVID_VIZ/blob/master/animation.ipynb" TargetMode="External"/><Relationship Id="rId2" Type="http://schemas.openxmlformats.org/officeDocument/2006/relationships/hyperlink" Target="https://docs.obspy.org/packages/autogen/obspy.imaging.beachball.beach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435E3-1914-4453-A41E-2849F6B48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811"/>
            <a:ext cx="11292841" cy="423648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6E287F-2B11-4E25-A381-2FB11B413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233670"/>
            <a:ext cx="11292840" cy="26243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46AB41-2AF6-4856-9B67-01BEF5416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34" y="4051299"/>
            <a:ext cx="9941211" cy="2624331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Characterizing Earthquakes in </a:t>
            </a:r>
            <a:br>
              <a:rPr lang="en-US" sz="4800" b="1" dirty="0"/>
            </a:br>
            <a:r>
              <a:rPr lang="en-US" sz="4800" b="1" dirty="0"/>
              <a:t>Southern Los Angeles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A659BC-70DB-4E5C-8F4C-FAF880499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34" y="6115049"/>
            <a:ext cx="9941211" cy="648423"/>
          </a:xfrm>
          <a:noFill/>
        </p:spPr>
        <p:txBody>
          <a:bodyPr anchor="t"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Kimberly Vargas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B8515E2-5A93-4470-98AD-FA1F733AD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57" y="186216"/>
            <a:ext cx="10647427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82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82AD0-2B12-43E2-ABBE-DE855FBF2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89" y="90616"/>
            <a:ext cx="10699139" cy="173818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January 1</a:t>
            </a:r>
            <a:r>
              <a:rPr lang="en-US" b="1" baseline="30000" dirty="0"/>
              <a:t>st</a:t>
            </a:r>
            <a:r>
              <a:rPr lang="en-US" b="1" dirty="0"/>
              <a:t>, 2020 – October 31</a:t>
            </a:r>
            <a:r>
              <a:rPr lang="en-US" b="1" baseline="30000" dirty="0"/>
              <a:t>st</a:t>
            </a:r>
            <a:r>
              <a:rPr lang="en-US" b="1" dirty="0"/>
              <a:t>, 2021</a:t>
            </a:r>
            <a:br>
              <a:rPr lang="en-US" b="1" dirty="0"/>
            </a:br>
            <a:r>
              <a:rPr lang="en-US" b="1" dirty="0"/>
              <a:t>South Los Angeles / Long Beach</a:t>
            </a:r>
            <a:br>
              <a:rPr lang="en-US" b="1" dirty="0"/>
            </a:br>
            <a:r>
              <a:rPr lang="en-US" b="1" dirty="0"/>
              <a:t>129 Events </a:t>
            </a:r>
          </a:p>
        </p:txBody>
      </p:sp>
      <p:pic>
        <p:nvPicPr>
          <p:cNvPr id="5" name="Content Placeholder 4" descr="Graphical user interface, map&#10;&#10;Description automatically generated">
            <a:extLst>
              <a:ext uri="{FF2B5EF4-FFF2-40B4-BE49-F238E27FC236}">
                <a16:creationId xmlns:a16="http://schemas.microsoft.com/office/drawing/2014/main" id="{E807994F-BED5-4DC5-9828-FCC615BB2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37" y="1828800"/>
            <a:ext cx="7037977" cy="4351338"/>
          </a:xfrm>
        </p:spPr>
      </p:pic>
    </p:spTree>
    <p:extLst>
      <p:ext uri="{BB962C8B-B14F-4D97-AF65-F5344CB8AC3E}">
        <p14:creationId xmlns:p14="http://schemas.microsoft.com/office/powerpoint/2010/main" val="1140010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758EC8D-68D1-4138-B719-BE00C78AD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129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4579E4-5B5F-42C9-B08F-A904C81B1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811"/>
            <a:ext cx="2556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F9FE9-E4D5-4000-8B59-CD6492288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0"/>
            <a:ext cx="4514131" cy="1376374"/>
          </a:xfrm>
        </p:spPr>
        <p:txBody>
          <a:bodyPr anchor="b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Event</a:t>
            </a: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Locations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DC66DF-FBE0-4240-B85A-9AFADF2B7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821" y="2811"/>
            <a:ext cx="8736019" cy="6855189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Video 9">
            <a:hlinkClick r:id="" action="ppaction://media"/>
            <a:extLst>
              <a:ext uri="{FF2B5EF4-FFF2-40B4-BE49-F238E27FC236}">
                <a16:creationId xmlns:a16="http://schemas.microsoft.com/office/drawing/2014/main" id="{86842B56-D491-48DC-B195-E0202BA9E40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56820" y="11575"/>
            <a:ext cx="8736019" cy="686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62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F9FE9-E4D5-4000-8B59-CD6492288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8675" y="640080"/>
            <a:ext cx="3075836" cy="1325562"/>
          </a:xfrm>
        </p:spPr>
        <p:txBody>
          <a:bodyPr>
            <a:normAutofit/>
          </a:bodyPr>
          <a:lstStyle/>
          <a:p>
            <a:r>
              <a:rPr lang="en-US" sz="4800" dirty="0"/>
              <a:t>Site Map</a:t>
            </a:r>
          </a:p>
        </p:txBody>
      </p:sp>
      <p:pic>
        <p:nvPicPr>
          <p:cNvPr id="4" name="Content Placeholder 3" descr="Map&#10;&#10;Description automatically generated">
            <a:extLst>
              <a:ext uri="{FF2B5EF4-FFF2-40B4-BE49-F238E27FC236}">
                <a16:creationId xmlns:a16="http://schemas.microsoft.com/office/drawing/2014/main" id="{AB166512-4D20-4ED9-8B04-FC3FC857A5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38"/>
          <a:stretch/>
        </p:blipFill>
        <p:spPr>
          <a:xfrm>
            <a:off x="633998" y="640080"/>
            <a:ext cx="6927007" cy="5588101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768E995E-0F72-437D-93E1-05FB96C42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8675" y="1936955"/>
            <a:ext cx="3075836" cy="4243182"/>
          </a:xfrm>
        </p:spPr>
        <p:txBody>
          <a:bodyPr>
            <a:normAutofit/>
          </a:bodyPr>
          <a:lstStyle/>
          <a:p>
            <a:r>
              <a:rPr lang="en-US" sz="2000" b="1" dirty="0"/>
              <a:t>Events locations coincide with oil field locations</a:t>
            </a:r>
          </a:p>
          <a:p>
            <a:r>
              <a:rPr lang="en-US" sz="2000" b="1" dirty="0"/>
              <a:t>Note the oil fields trending with the fault zone</a:t>
            </a: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027EABFC-C72E-4675-9403-EE09F6E5B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5268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857F84B-F990-4F33-B2F0-F2BE21985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rgbClr val="464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C9F4B3-E048-4DF2-8375-37385E224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45838"/>
            <a:ext cx="11292840" cy="51121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A7B0992-8632-4B33-A492-ACB465597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1" cy="2021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F9FE9-E4D5-4000-8B59-CD6492288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5929"/>
            <a:ext cx="9692640" cy="13255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Fault Plane Solution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5E90BE1-C3DD-42B3-B51C-BAD152F8C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21491"/>
            <a:ext cx="11277600" cy="4836509"/>
          </a:xfrm>
        </p:spPr>
        <p:txBody>
          <a:bodyPr>
            <a:normAutofit/>
          </a:bodyPr>
          <a:lstStyle/>
          <a:p>
            <a:r>
              <a:rPr lang="en-US" b="1" dirty="0"/>
              <a:t>Modeling earthquake generation by frictional slip </a:t>
            </a:r>
          </a:p>
          <a:p>
            <a:r>
              <a:rPr lang="en-US" b="1" dirty="0"/>
              <a:t>Plot first wave arrivals on two planes along great circle</a:t>
            </a:r>
          </a:p>
          <a:p>
            <a:pPr lvl="1"/>
            <a:r>
              <a:rPr lang="en-US" b="1" dirty="0"/>
              <a:t>Separate compressional (+) and extensional motions (-), nodal planes</a:t>
            </a:r>
          </a:p>
          <a:p>
            <a:r>
              <a:rPr lang="en-US" b="1" dirty="0"/>
              <a:t>Double couple: either 2 nodal planes can be the fault plane</a:t>
            </a:r>
          </a:p>
          <a:p>
            <a:r>
              <a:rPr lang="en-US" b="1" dirty="0"/>
              <a:t>Nodal Plane measurements:</a:t>
            </a:r>
          </a:p>
          <a:p>
            <a:pPr lvl="1"/>
            <a:r>
              <a:rPr lang="en-US" b="1" dirty="0"/>
              <a:t>Strike and Dip specify orientation of fault plane</a:t>
            </a:r>
          </a:p>
          <a:p>
            <a:pPr lvl="1"/>
            <a:r>
              <a:rPr lang="en-US" b="1" dirty="0"/>
              <a:t>Rake specifies orientation of slip vector on that plane</a:t>
            </a:r>
          </a:p>
          <a:p>
            <a:r>
              <a:rPr lang="en-US" b="1" dirty="0"/>
              <a:t>Implement </a:t>
            </a:r>
            <a:r>
              <a:rPr lang="en-US" b="1" dirty="0" err="1"/>
              <a:t>ObsPy</a:t>
            </a:r>
            <a:r>
              <a:rPr lang="en-US" b="1" dirty="0"/>
              <a:t> </a:t>
            </a:r>
            <a:r>
              <a:rPr lang="en-US" b="1" dirty="0">
                <a:hlinkClick r:id="rId2"/>
              </a:rPr>
              <a:t>beachball</a:t>
            </a:r>
            <a:r>
              <a:rPr lang="en-US" b="1" dirty="0"/>
              <a:t> </a:t>
            </a:r>
            <a:r>
              <a:rPr lang="en-US" b="1" dirty="0">
                <a:hlinkClick r:id="rId3"/>
              </a:rPr>
              <a:t>function</a:t>
            </a:r>
            <a:endParaRPr lang="en-US" b="1" dirty="0"/>
          </a:p>
          <a:p>
            <a:r>
              <a:rPr lang="en-US" b="1" dirty="0"/>
              <a:t>Note: full focal mechanism characterization includes origin time, epicenter location, focal depth, seismic moment, magnitude and spatial orientation of 9-component moment tensor</a:t>
            </a:r>
          </a:p>
          <a:p>
            <a:pPr marL="0" indent="0">
              <a:buNone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6A9059-ACB7-4F16-928D-C17F62C59B2D}"/>
              </a:ext>
            </a:extLst>
          </p:cNvPr>
          <p:cNvSpPr txBox="1">
            <a:spLocks/>
          </p:cNvSpPr>
          <p:nvPr/>
        </p:nvSpPr>
        <p:spPr>
          <a:xfrm>
            <a:off x="0" y="6287696"/>
            <a:ext cx="11285316" cy="570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/>
              <a:t>Source: Vince Cronin, A Primer of Focal Mechanisms for Geologists</a:t>
            </a:r>
          </a:p>
        </p:txBody>
      </p:sp>
    </p:spTree>
    <p:extLst>
      <p:ext uri="{BB962C8B-B14F-4D97-AF65-F5344CB8AC3E}">
        <p14:creationId xmlns:p14="http://schemas.microsoft.com/office/powerpoint/2010/main" val="749263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82AD0-2B12-43E2-ABBE-DE855FBF2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1285316" cy="18288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Fault Geometries and Corresponding Patterns </a:t>
            </a:r>
          </a:p>
        </p:txBody>
      </p:sp>
      <p:pic>
        <p:nvPicPr>
          <p:cNvPr id="7" name="Content Placeholder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8F3E2EC1-E674-4314-92AC-D1FFF5E7E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07" y="1828800"/>
            <a:ext cx="9035786" cy="4096223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6773AAE-EA06-4A3C-B4C0-71666887A38F}"/>
              </a:ext>
            </a:extLst>
          </p:cNvPr>
          <p:cNvSpPr txBox="1">
            <a:spLocks/>
          </p:cNvSpPr>
          <p:nvPr/>
        </p:nvSpPr>
        <p:spPr>
          <a:xfrm>
            <a:off x="0" y="6287696"/>
            <a:ext cx="11285316" cy="570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/>
              <a:t>Source: Emile A. </a:t>
            </a:r>
            <a:r>
              <a:rPr lang="en-US" sz="1200" b="1" dirty="0" err="1"/>
              <a:t>Okal</a:t>
            </a:r>
            <a:r>
              <a:rPr lang="en-US" sz="1200" b="1" dirty="0"/>
              <a:t>, Encyclopedia of Solid Earth Geophysics </a:t>
            </a:r>
          </a:p>
        </p:txBody>
      </p:sp>
    </p:spTree>
    <p:extLst>
      <p:ext uri="{BB962C8B-B14F-4D97-AF65-F5344CB8AC3E}">
        <p14:creationId xmlns:p14="http://schemas.microsoft.com/office/powerpoint/2010/main" val="1875417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758EC8D-68D1-4138-B719-BE00C78AD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129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4579E4-5B5F-42C9-B08F-A904C81B1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811"/>
            <a:ext cx="2556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F9FE9-E4D5-4000-8B59-CD6492288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" y="-5622"/>
            <a:ext cx="4514131" cy="2203799"/>
          </a:xfrm>
        </p:spPr>
        <p:txBody>
          <a:bodyPr anchor="b">
            <a:no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Focal</a:t>
            </a:r>
            <a:br>
              <a:rPr lang="en-US" sz="2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Mechanisms </a:t>
            </a:r>
            <a:br>
              <a:rPr lang="en-US" sz="2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with</a:t>
            </a:r>
            <a:br>
              <a:rPr lang="en-US" sz="2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Event</a:t>
            </a:r>
            <a:br>
              <a:rPr lang="en-US" sz="2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Locations</a:t>
            </a:r>
          </a:p>
        </p:txBody>
      </p:sp>
      <p:pic>
        <p:nvPicPr>
          <p:cNvPr id="8" name="beachballs">
            <a:hlinkClick r:id="" action="ppaction://media"/>
            <a:extLst>
              <a:ext uri="{FF2B5EF4-FFF2-40B4-BE49-F238E27FC236}">
                <a16:creationId xmlns:a16="http://schemas.microsoft.com/office/drawing/2014/main" id="{1AE47676-B33A-4CBF-9EDC-6D78F42E7FD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56822" y="3175"/>
            <a:ext cx="8736019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41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857F84B-F990-4F33-B2F0-F2BE21985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rgbClr val="464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C9F4B3-E048-4DF2-8375-37385E224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45838"/>
            <a:ext cx="11292840" cy="51121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A7B0992-8632-4B33-A492-ACB465597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1" cy="2021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F9FE9-E4D5-4000-8B59-CD6492288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70678"/>
            <a:ext cx="9692640" cy="13255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Next Steps…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5E90BE1-C3DD-42B3-B51C-BAD152F8C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21492"/>
            <a:ext cx="11292839" cy="4836508"/>
          </a:xfrm>
        </p:spPr>
        <p:txBody>
          <a:bodyPr>
            <a:normAutofit/>
          </a:bodyPr>
          <a:lstStyle/>
          <a:p>
            <a:r>
              <a:rPr lang="en-US" sz="2800" b="1" dirty="0"/>
              <a:t>Project ends here</a:t>
            </a:r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b="1" dirty="0"/>
              <a:t>Further investigation would focus on determining whether these events/events within the Los Angeles were caused by injection/extraction in oil fields </a:t>
            </a:r>
          </a:p>
          <a:p>
            <a:pPr lvl="2"/>
            <a:r>
              <a:rPr lang="en-US" sz="2600" b="1" dirty="0"/>
              <a:t>Subject still highly debated</a:t>
            </a:r>
          </a:p>
          <a:p>
            <a:endParaRPr lang="en-US" sz="2800" b="1" dirty="0"/>
          </a:p>
          <a:p>
            <a:r>
              <a:rPr lang="en-US" sz="2800" b="1" dirty="0"/>
              <a:t>Examine potential geological hazards</a:t>
            </a:r>
          </a:p>
          <a:p>
            <a:pPr marL="0" indent="0">
              <a:buNone/>
            </a:pP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2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857F84B-F990-4F33-B2F0-F2BE21985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rgbClr val="464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C9F4B3-E048-4DF2-8375-37385E224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45838"/>
            <a:ext cx="11292840" cy="51121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A7B0992-8632-4B33-A492-ACB465597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1" cy="2021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F9FE9-E4D5-4000-8B59-CD6492288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8103"/>
            <a:ext cx="9692640" cy="13255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Methodology: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5E90BE1-C3DD-42B3-B51C-BAD152F8C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021492"/>
            <a:ext cx="11277600" cy="4836508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Data: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Earthquakes: USGS 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Map Polygons: CA State Geoportal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Map Creation: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Site Location: ArcGIS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Event Simulations: </a:t>
            </a:r>
            <a:r>
              <a:rPr lang="en-US" sz="2400" dirty="0" err="1">
                <a:solidFill>
                  <a:srgbClr val="FFFFFF"/>
                </a:solidFill>
              </a:rPr>
              <a:t>CartoPy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b="1" dirty="0">
                <a:solidFill>
                  <a:srgbClr val="FFFFFF"/>
                </a:solidFill>
              </a:rPr>
              <a:t>Focal Mechanisms:</a:t>
            </a:r>
          </a:p>
          <a:p>
            <a:pPr lvl="1"/>
            <a:r>
              <a:rPr lang="en-US" sz="2400" dirty="0" err="1">
                <a:solidFill>
                  <a:srgbClr val="FFFFFF"/>
                </a:solidFill>
              </a:rPr>
              <a:t>ObsPy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b="1" dirty="0">
                <a:solidFill>
                  <a:srgbClr val="FFFFFF"/>
                </a:solidFill>
              </a:rPr>
              <a:t>Animation: </a:t>
            </a:r>
          </a:p>
          <a:p>
            <a:pPr lvl="1"/>
            <a:r>
              <a:rPr lang="en-US" sz="2400" dirty="0" err="1">
                <a:solidFill>
                  <a:srgbClr val="FFFFFF"/>
                </a:solidFill>
              </a:rPr>
              <a:t>FuncAnimation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FFmpeg</a:t>
            </a:r>
            <a:endParaRPr lang="en-US" sz="2400" b="1" dirty="0">
              <a:solidFill>
                <a:srgbClr val="FFFFFF"/>
              </a:solidFill>
            </a:endParaRPr>
          </a:p>
          <a:p>
            <a:r>
              <a:rPr lang="en-US" sz="2400" b="1" dirty="0">
                <a:solidFill>
                  <a:srgbClr val="FFFFFF"/>
                </a:solidFill>
              </a:rPr>
              <a:t>Code/Implementation:</a:t>
            </a:r>
          </a:p>
          <a:p>
            <a:pPr lvl="1"/>
            <a:r>
              <a:rPr lang="en-US" sz="2400" b="1" dirty="0">
                <a:solidFill>
                  <a:srgbClr val="FFFFFF"/>
                </a:solidFill>
                <a:hlinkClick r:id="rId2"/>
              </a:rPr>
              <a:t>https://docs.obspy.org/packages/autogen/obspy.imaging.beachball.beach.html</a:t>
            </a:r>
            <a:endParaRPr lang="en-US" sz="2400" b="1" dirty="0">
              <a:solidFill>
                <a:srgbClr val="FFFFFF"/>
              </a:solidFill>
            </a:endParaRPr>
          </a:p>
          <a:p>
            <a:pPr lvl="1"/>
            <a:r>
              <a:rPr lang="en-US" sz="2400" b="1" dirty="0">
                <a:solidFill>
                  <a:srgbClr val="FFFFFF"/>
                </a:solidFill>
                <a:hlinkClick r:id="rId3"/>
              </a:rPr>
              <a:t>https://github.com/rahulks9/COVID_VIZ/blob/master/animation.ipynb</a:t>
            </a:r>
            <a:endParaRPr lang="en-US" sz="24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5862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1422</TotalTime>
  <Words>294</Words>
  <Application>Microsoft Office PowerPoint</Application>
  <PresentationFormat>Widescreen</PresentationFormat>
  <Paragraphs>42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Schoolbook</vt:lpstr>
      <vt:lpstr>Wingdings 2</vt:lpstr>
      <vt:lpstr>View</vt:lpstr>
      <vt:lpstr>Characterizing Earthquakes in  Southern Los Angeles</vt:lpstr>
      <vt:lpstr>January 1st, 2020 – October 31st, 2021 South Los Angeles / Long Beach 129 Events </vt:lpstr>
      <vt:lpstr>Event Locations</vt:lpstr>
      <vt:lpstr>Site Map</vt:lpstr>
      <vt:lpstr>Fault Plane Solution</vt:lpstr>
      <vt:lpstr>Fault Geometries and Corresponding Patterns </vt:lpstr>
      <vt:lpstr>Focal Mechanisms  with Event Locations</vt:lpstr>
      <vt:lpstr>Next Steps…</vt:lpstr>
      <vt:lpstr>Methodology: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kimberlyvargas17@gmail.com</dc:creator>
  <cp:lastModifiedBy>kimberlyvargas17@gmail.com</cp:lastModifiedBy>
  <cp:revision>12</cp:revision>
  <dcterms:created xsi:type="dcterms:W3CDTF">2021-12-01T03:43:37Z</dcterms:created>
  <dcterms:modified xsi:type="dcterms:W3CDTF">2021-12-02T23:53:07Z</dcterms:modified>
</cp:coreProperties>
</file>