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3" r:id="rId5"/>
    <p:sldId id="259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354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92" y="24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E752B913-3B20-4133-A595-80127B5D007D}" type="datetimeFigureOut">
              <a:rPr lang="en-US" smtClean="0"/>
              <a:t>12/1/21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3B3BDD18-1D78-4274-8253-39EC89C108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4397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2B913-3B20-4133-A595-80127B5D007D}" type="datetimeFigureOut">
              <a:rPr lang="en-US" smtClean="0"/>
              <a:t>12/1/21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BDD18-1D78-4274-8253-39EC89C108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9299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E752B913-3B20-4133-A595-80127B5D007D}" type="datetimeFigureOut">
              <a:rPr lang="en-US" smtClean="0"/>
              <a:t>12/1/21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3B3BDD18-1D78-4274-8253-39EC89C108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761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E752B913-3B20-4133-A595-80127B5D007D}" type="datetimeFigureOut">
              <a:rPr lang="en-US" smtClean="0"/>
              <a:t>12/1/21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3B3BDD18-1D78-4274-8253-39EC89C108F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150536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E752B913-3B20-4133-A595-80127B5D007D}" type="datetimeFigureOut">
              <a:rPr lang="en-US" smtClean="0"/>
              <a:t>12/1/21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3B3BDD18-1D78-4274-8253-39EC89C108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3976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2B913-3B20-4133-A595-80127B5D007D}" type="datetimeFigureOut">
              <a:rPr lang="en-US" smtClean="0"/>
              <a:t>12/1/21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BDD18-1D78-4274-8253-39EC89C108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7685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2B913-3B20-4133-A595-80127B5D007D}" type="datetimeFigureOut">
              <a:rPr lang="en-US" smtClean="0"/>
              <a:t>12/1/21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BDD18-1D78-4274-8253-39EC89C108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499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2B913-3B20-4133-A595-80127B5D007D}" type="datetimeFigureOut">
              <a:rPr lang="en-US" smtClean="0"/>
              <a:t>12/1/21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BDD18-1D78-4274-8253-39EC89C108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8270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E752B913-3B20-4133-A595-80127B5D007D}" type="datetimeFigureOut">
              <a:rPr lang="en-US" smtClean="0"/>
              <a:t>12/1/21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3B3BDD18-1D78-4274-8253-39EC89C108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573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2B913-3B20-4133-A595-80127B5D007D}" type="datetimeFigureOut">
              <a:rPr lang="en-US" smtClean="0"/>
              <a:t>12/1/21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BDD18-1D78-4274-8253-39EC89C108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884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E752B913-3B20-4133-A595-80127B5D007D}" type="datetimeFigureOut">
              <a:rPr lang="en-US" smtClean="0"/>
              <a:t>12/1/21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3B3BDD18-1D78-4274-8253-39EC89C108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6577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2B913-3B20-4133-A595-80127B5D007D}" type="datetimeFigureOut">
              <a:rPr lang="en-US" smtClean="0"/>
              <a:t>12/1/21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BDD18-1D78-4274-8253-39EC89C108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507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2B913-3B20-4133-A595-80127B5D007D}" type="datetimeFigureOut">
              <a:rPr lang="en-US" smtClean="0"/>
              <a:t>12/1/21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BDD18-1D78-4274-8253-39EC89C108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9647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2B913-3B20-4133-A595-80127B5D007D}" type="datetimeFigureOut">
              <a:rPr lang="en-US" smtClean="0"/>
              <a:t>12/1/21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BDD18-1D78-4274-8253-39EC89C108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222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2B913-3B20-4133-A595-80127B5D007D}" type="datetimeFigureOut">
              <a:rPr lang="en-US" smtClean="0"/>
              <a:t>12/1/21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BDD18-1D78-4274-8253-39EC89C108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1620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2B913-3B20-4133-A595-80127B5D007D}" type="datetimeFigureOut">
              <a:rPr lang="en-US" smtClean="0"/>
              <a:t>12/1/21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BDD18-1D78-4274-8253-39EC89C108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5511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2B913-3B20-4133-A595-80127B5D007D}" type="datetimeFigureOut">
              <a:rPr lang="en-US" smtClean="0"/>
              <a:t>12/1/21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BDD18-1D78-4274-8253-39EC89C108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4060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52B913-3B20-4133-A595-80127B5D007D}" type="datetimeFigureOut">
              <a:rPr lang="en-US" smtClean="0"/>
              <a:t>12/1/21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3BDD18-1D78-4274-8253-39EC89C108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03101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eamrankings.com/nba/" TargetMode="External"/><Relationship Id="rId2" Type="http://schemas.openxmlformats.org/officeDocument/2006/relationships/hyperlink" Target="https://www.nba.com/news/3-point-era-nba-75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stackabuse.com/linear-regression-in-python-with-scikit-learn/" TargetMode="External"/><Relationship Id="rId4" Type="http://schemas.openxmlformats.org/officeDocument/2006/relationships/hyperlink" Target="https://www.basketball-reference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FD6BEA-61E8-43C5-AFA9-2F505B1A9C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0" y="414664"/>
            <a:ext cx="9448800" cy="1825096"/>
          </a:xfrm>
        </p:spPr>
        <p:txBody>
          <a:bodyPr/>
          <a:lstStyle/>
          <a:p>
            <a:pPr algn="ctr"/>
            <a:r>
              <a:rPr lang="en-US" b="0" i="0" dirty="0">
                <a:effectLst/>
                <a:latin typeface="docs-Calibri"/>
              </a:rPr>
              <a:t>Predicting NBA Wins Based on 3 Point Features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7B5BD4-5DC4-43AC-A743-7B6C00E05B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2176263"/>
            <a:ext cx="9448800" cy="685800"/>
          </a:xfrm>
        </p:spPr>
        <p:txBody>
          <a:bodyPr/>
          <a:lstStyle/>
          <a:p>
            <a:pPr algn="ctr"/>
            <a:r>
              <a:rPr lang="en-US" dirty="0"/>
              <a:t>Kellen Rice, EPS 109 Final Presentation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122E861-76BB-41B7-9A55-91444F3803F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845" t="28075" r="20239" b="13898"/>
          <a:stretch/>
        </p:blipFill>
        <p:spPr>
          <a:xfrm>
            <a:off x="2789068" y="2754549"/>
            <a:ext cx="6613864" cy="372738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7F411C4-E50F-0C42-9686-56427ADD13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9068" y="2750804"/>
            <a:ext cx="6613865" cy="3731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7734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E54087-2D3B-4510-9E93-6E5B3C84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NBA 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DA907E-29E0-4584-96B9-3F46E8C259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BDC1C6"/>
                </a:solidFill>
                <a:effectLst/>
                <a:latin typeface="Roboto" panose="020B0604020202020204" pitchFamily="2" charset="0"/>
              </a:rPr>
              <a:t>The NBA founded in 1946 has gone through many changes in it’s 75 year run</a:t>
            </a:r>
          </a:p>
          <a:p>
            <a:endParaRPr lang="en-US" b="0" i="0" dirty="0">
              <a:solidFill>
                <a:srgbClr val="BDC1C6"/>
              </a:solidFill>
              <a:effectLst/>
              <a:latin typeface="Roboto" panose="020B0604020202020204" pitchFamily="2" charset="0"/>
            </a:endParaRPr>
          </a:p>
          <a:p>
            <a:r>
              <a:rPr lang="en-US" dirty="0">
                <a:solidFill>
                  <a:srgbClr val="BDC1C6"/>
                </a:solidFill>
                <a:latin typeface="Roboto" panose="020B0604020202020204" pitchFamily="2" charset="0"/>
              </a:rPr>
              <a:t>Most recently there has been a huge increase in the number of 3-pointers taken and attempted</a:t>
            </a:r>
          </a:p>
          <a:p>
            <a:endParaRPr lang="en-US" dirty="0">
              <a:solidFill>
                <a:srgbClr val="BDC1C6"/>
              </a:solidFill>
              <a:latin typeface="Roboto" panose="020B0604020202020204" pitchFamily="2" charset="0"/>
            </a:endParaRPr>
          </a:p>
          <a:p>
            <a:r>
              <a:rPr lang="en-US" b="0" i="0" dirty="0">
                <a:solidFill>
                  <a:srgbClr val="BDC1C6"/>
                </a:solidFill>
                <a:effectLst/>
                <a:latin typeface="Roboto" panose="020B0604020202020204" pitchFamily="2" charset="0"/>
              </a:rPr>
              <a:t>The league-wide 3-point rate has increased in each of the last 10 seasons, rising from 22.2% in 2010-11 to </a:t>
            </a:r>
            <a:r>
              <a:rPr lang="en-US" b="1" i="0" dirty="0">
                <a:solidFill>
                  <a:srgbClr val="BDC1C6"/>
                </a:solidFill>
                <a:effectLst/>
                <a:latin typeface="Roboto" panose="020B0604020202020204" pitchFamily="2" charset="0"/>
              </a:rPr>
              <a:t>39.2% last season</a:t>
            </a:r>
            <a:r>
              <a:rPr lang="en-US" b="0" i="0" dirty="0">
                <a:solidFill>
                  <a:srgbClr val="BDC1C6"/>
                </a:solidFill>
                <a:effectLst/>
                <a:latin typeface="Roboto" panose="020B0604020202020204" pitchFamily="2" charset="0"/>
              </a:rPr>
              <a:t>.</a:t>
            </a:r>
          </a:p>
          <a:p>
            <a:endParaRPr lang="en-US" b="0" i="0" dirty="0">
              <a:solidFill>
                <a:srgbClr val="BDC1C6"/>
              </a:solidFill>
              <a:effectLst/>
              <a:latin typeface="Roboto" panose="020B0604020202020204" pitchFamily="2" charset="0"/>
            </a:endParaRPr>
          </a:p>
          <a:p>
            <a:r>
              <a:rPr lang="en-US" dirty="0">
                <a:solidFill>
                  <a:srgbClr val="BDC1C6"/>
                </a:solidFill>
                <a:latin typeface="Roboto" panose="020B0604020202020204" pitchFamily="2" charset="0"/>
              </a:rPr>
              <a:t>I want to look at how well 3 point features can predict NBA standings</a:t>
            </a:r>
            <a:endParaRPr lang="en-US" b="0" i="0" dirty="0">
              <a:solidFill>
                <a:srgbClr val="BDC1C6"/>
              </a:solidFill>
              <a:effectLst/>
              <a:latin typeface="Roboto" panose="020B0604020202020204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71349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1B9B91-4D7E-4D77-A0D0-B4C4FE4B47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F03D93-A235-4345-88AB-3EC0D6BBCD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000" dirty="0">
                <a:solidFill>
                  <a:srgbClr val="BDC1C6"/>
                </a:solidFill>
                <a:latin typeface="Roboto" panose="020B0604020202020204" pitchFamily="2" charset="0"/>
              </a:rPr>
              <a:t>My goal was to train, fit and create a predictive a model that will estimate the number of wins a team gets based on their 3-pointers attempted, 3-pointers made, and 3-point percentage. </a:t>
            </a:r>
          </a:p>
          <a:p>
            <a:endParaRPr lang="en-US" sz="2000" dirty="0">
              <a:solidFill>
                <a:srgbClr val="BDC1C6"/>
              </a:solidFill>
              <a:latin typeface="Roboto" panose="020B0604020202020204" pitchFamily="2" charset="0"/>
            </a:endParaRPr>
          </a:p>
          <a:p>
            <a:r>
              <a:rPr lang="en-US" sz="2000" dirty="0">
                <a:solidFill>
                  <a:srgbClr val="BDC1C6"/>
                </a:solidFill>
                <a:latin typeface="Roboto" panose="020B0604020202020204" pitchFamily="2" charset="0"/>
              </a:rPr>
              <a:t>I used historical data to train the model for the last few years. Starting in 2016-17 and going through 2018-19. The reason being that was the last full year (82 games played) due to COVID.</a:t>
            </a:r>
          </a:p>
          <a:p>
            <a:endParaRPr lang="en-US" sz="2000" dirty="0">
              <a:solidFill>
                <a:srgbClr val="BDC1C6"/>
              </a:solidFill>
              <a:latin typeface="Roboto" panose="020B0604020202020204" pitchFamily="2" charset="0"/>
            </a:endParaRPr>
          </a:p>
          <a:p>
            <a:r>
              <a:rPr lang="en-US" sz="2000" dirty="0">
                <a:solidFill>
                  <a:srgbClr val="BDC1C6"/>
                </a:solidFill>
                <a:latin typeface="Roboto" panose="020B0604020202020204" pitchFamily="2" charset="0"/>
              </a:rPr>
              <a:t>Used </a:t>
            </a:r>
            <a:r>
              <a:rPr lang="en-US" sz="2000" dirty="0" err="1">
                <a:solidFill>
                  <a:srgbClr val="BDC1C6"/>
                </a:solidFill>
                <a:latin typeface="Roboto" panose="020B0604020202020204" pitchFamily="2" charset="0"/>
              </a:rPr>
              <a:t>Sk</a:t>
            </a:r>
            <a:r>
              <a:rPr lang="en-US" sz="2000" dirty="0">
                <a:solidFill>
                  <a:srgbClr val="BDC1C6"/>
                </a:solidFill>
                <a:latin typeface="Roboto" panose="020B0604020202020204" pitchFamily="2" charset="0"/>
              </a:rPr>
              <a:t>-learn kits to train and fit the model</a:t>
            </a:r>
          </a:p>
          <a:p>
            <a:endParaRPr lang="en-US" sz="2000" dirty="0">
              <a:solidFill>
                <a:srgbClr val="BDC1C6"/>
              </a:solidFill>
              <a:latin typeface="Roboto" panose="020B0604020202020204" pitchFamily="2" charset="0"/>
            </a:endParaRPr>
          </a:p>
          <a:p>
            <a:r>
              <a:rPr lang="en-US" sz="2000" dirty="0">
                <a:solidFill>
                  <a:srgbClr val="BDC1C6"/>
                </a:solidFill>
                <a:latin typeface="Roboto" panose="020B0604020202020204" pitchFamily="2" charset="0"/>
              </a:rPr>
              <a:t>The simulation will use RMSE to help make predictions and see how accurate those predictions are. These predictions will be compared against the real standings at the of the 2015-16 season.</a:t>
            </a:r>
          </a:p>
        </p:txBody>
      </p:sp>
    </p:spTree>
    <p:extLst>
      <p:ext uri="{BB962C8B-B14F-4D97-AF65-F5344CB8AC3E}">
        <p14:creationId xmlns:p14="http://schemas.microsoft.com/office/powerpoint/2010/main" val="29008382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6F92DF-57BC-4329-BAEA-B36CA7D43F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2015-16 RMSE Values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FABF2B-BC01-4396-864C-920E94131B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194560"/>
            <a:ext cx="4321921" cy="4024125"/>
          </a:xfrm>
        </p:spPr>
        <p:txBody>
          <a:bodyPr/>
          <a:lstStyle/>
          <a:p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2015-16 RMSE</a:t>
            </a:r>
          </a:p>
          <a:p>
            <a:pPr lvl="1"/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Mean Absolute Error – 9.85</a:t>
            </a:r>
          </a:p>
          <a:p>
            <a:pPr lvl="1"/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Mean Squared Error – 154.61</a:t>
            </a:r>
          </a:p>
          <a:p>
            <a:pPr lvl="1"/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RMSE – 12.43</a:t>
            </a:r>
          </a:p>
          <a:p>
            <a:pPr marL="457200" lvl="1" indent="0">
              <a:buNone/>
            </a:pPr>
            <a:endParaRPr lang="en-US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lvl="1"/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Not enough features or 3-point statistics available to make a nearly perfect model</a:t>
            </a:r>
          </a:p>
          <a:p>
            <a:pPr marL="457200" lvl="1" indent="0">
              <a:buNone/>
            </a:pP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  </a:t>
            </a:r>
          </a:p>
          <a:p>
            <a:pPr lvl="1"/>
            <a:endParaRPr lang="en-US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837FFF4-964B-4730-916B-C7A17018B4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8127" y="2802001"/>
            <a:ext cx="3762340" cy="341668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1E44082-4F01-475B-8553-FF2258E77C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6498" y="2802001"/>
            <a:ext cx="2215893" cy="341668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A274DA9-030F-4F01-9672-A1CE66A3D87A}"/>
              </a:ext>
            </a:extLst>
          </p:cNvPr>
          <p:cNvSpPr txBox="1"/>
          <p:nvPr/>
        </p:nvSpPr>
        <p:spPr>
          <a:xfrm>
            <a:off x="5156497" y="2123012"/>
            <a:ext cx="22158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Actual Standings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79EED4A-0BAA-42EB-91F5-298FF034CACA}"/>
              </a:ext>
            </a:extLst>
          </p:cNvPr>
          <p:cNvSpPr txBox="1"/>
          <p:nvPr/>
        </p:nvSpPr>
        <p:spPr>
          <a:xfrm>
            <a:off x="8806649" y="2128949"/>
            <a:ext cx="24290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Predicted Standings</a:t>
            </a:r>
          </a:p>
        </p:txBody>
      </p:sp>
      <p:pic>
        <p:nvPicPr>
          <p:cNvPr id="1028" name="Picture 4" descr="DSI Regression | Kaggle">
            <a:extLst>
              <a:ext uri="{FF2B5EF4-FFF2-40B4-BE49-F238E27FC236}">
                <a16:creationId xmlns:a16="http://schemas.microsoft.com/office/drawing/2014/main" id="{60CC37E0-90C3-184B-A66E-CA177C49AB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115" y="5148383"/>
            <a:ext cx="3562647" cy="1070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47246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3CBF0F-4676-481F-8993-0907BF6CE5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Animation</a:t>
            </a:r>
          </a:p>
        </p:txBody>
      </p:sp>
      <p:pic>
        <p:nvPicPr>
          <p:cNvPr id="4" name="animation">
            <a:hlinkClick r:id="" action="ppaction://media"/>
            <a:extLst>
              <a:ext uri="{FF2B5EF4-FFF2-40B4-BE49-F238E27FC236}">
                <a16:creationId xmlns:a16="http://schemas.microsoft.com/office/drawing/2014/main" id="{56827386-860E-4327-92FC-DEE885814F23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517775" y="2057401"/>
            <a:ext cx="7397590" cy="4160837"/>
          </a:xfrm>
        </p:spPr>
      </p:pic>
    </p:spTree>
    <p:extLst>
      <p:ext uri="{BB962C8B-B14F-4D97-AF65-F5344CB8AC3E}">
        <p14:creationId xmlns:p14="http://schemas.microsoft.com/office/powerpoint/2010/main" val="1286472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68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BC37AB-A256-44E5-900D-AC266A32B0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CC9A9D-C3CC-44F3-BACB-FD235174FF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https://www.nba.com/news/3-point-era-nba-75</a:t>
            </a:r>
            <a:endParaRPr lang="en-US" dirty="0"/>
          </a:p>
          <a:p>
            <a:endParaRPr lang="en-US" dirty="0"/>
          </a:p>
          <a:p>
            <a:r>
              <a:rPr lang="en-US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https://www.teamrankings.com/nba/</a:t>
            </a:r>
            <a:endParaRPr lang="en-US" dirty="0"/>
          </a:p>
          <a:p>
            <a:endParaRPr lang="en-US" dirty="0"/>
          </a:p>
          <a:p>
            <a:r>
              <a:rPr lang="en-US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https://www.basketball-reference.com/</a:t>
            </a:r>
            <a:endParaRPr lang="en-US" dirty="0"/>
          </a:p>
          <a:p>
            <a:endParaRPr lang="en-US" dirty="0"/>
          </a:p>
          <a:p>
            <a:pPr>
              <a:spcAft>
                <a:spcPts val="0"/>
              </a:spcAft>
            </a:pPr>
            <a:r>
              <a:rPr lang="en-US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https://stackabuse.com/linear-regression-in-python-with-scikit-learn/</a:t>
            </a:r>
            <a:endParaRPr lang="en-US" dirty="0"/>
          </a:p>
          <a:p>
            <a:pPr marL="0" indent="0">
              <a:buNone/>
            </a:pPr>
            <a:br>
              <a:rPr lang="en-US" dirty="0"/>
            </a:b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1913045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173</TotalTime>
  <Words>284</Words>
  <Application>Microsoft Macintosh PowerPoint</Application>
  <PresentationFormat>Widescreen</PresentationFormat>
  <Paragraphs>39</Paragraphs>
  <Slides>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Century Gothic</vt:lpstr>
      <vt:lpstr>docs-Calibri</vt:lpstr>
      <vt:lpstr>Roboto</vt:lpstr>
      <vt:lpstr>Vapor Trail</vt:lpstr>
      <vt:lpstr>Predicting NBA Wins Based on 3 Point Features</vt:lpstr>
      <vt:lpstr>NBA Background</vt:lpstr>
      <vt:lpstr>The Plan</vt:lpstr>
      <vt:lpstr>2015-16 RMSE Values</vt:lpstr>
      <vt:lpstr>Animation</vt:lpstr>
      <vt:lpstr>Citations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Predicting NBA Wins Based on 3 Point Features</dc:title>
  <dc:creator>Kellen</dc:creator>
  <cp:lastModifiedBy>Kellen Rice</cp:lastModifiedBy>
  <cp:revision>7</cp:revision>
  <dcterms:created xsi:type="dcterms:W3CDTF">2021-12-01T04:33:42Z</dcterms:created>
  <dcterms:modified xsi:type="dcterms:W3CDTF">2021-12-01T19:18:43Z</dcterms:modified>
</cp:coreProperties>
</file>