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线条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线条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线条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标题文本"/>
          <p:cNvSpPr txBox="1"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标题文本</a:t>
            </a:r>
          </a:p>
        </p:txBody>
      </p:sp>
      <p:sp>
        <p:nvSpPr>
          <p:cNvPr id="18" name="正文级别 1…"/>
          <p:cNvSpPr txBox="1"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8" name="“在此键入引文。”"/>
          <p:cNvSpPr txBox="1"/>
          <p:nvPr>
            <p:ph type="body" sz="quarter" idx="14"/>
          </p:nvPr>
        </p:nvSpPr>
        <p:spPr>
          <a:xfrm>
            <a:off x="1270000" y="4240177"/>
            <a:ext cx="10464800" cy="7398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“在此键入引文。”</a:t>
            </a:r>
          </a:p>
        </p:txBody>
      </p:sp>
      <p:sp>
        <p:nvSpPr>
          <p:cNvPr id="10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图像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线条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线条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线条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线条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图像"/>
          <p:cNvSpPr/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标题文本"/>
          <p:cNvSpPr txBox="1"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标题文本</a:t>
            </a:r>
          </a:p>
        </p:txBody>
      </p:sp>
      <p:sp>
        <p:nvSpPr>
          <p:cNvPr id="33" name="正文级别 1…"/>
          <p:cNvSpPr txBox="1"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标题文本"/>
          <p:cNvSpPr txBox="1"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4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线条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线条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图像"/>
          <p:cNvSpPr/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标题文本"/>
          <p:cNvSpPr txBox="1"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标题文本</a:t>
            </a:r>
          </a:p>
        </p:txBody>
      </p:sp>
      <p:sp>
        <p:nvSpPr>
          <p:cNvPr id="54" name="正文级别 1…"/>
          <p:cNvSpPr txBox="1"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6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71" name="正文级别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图像"/>
          <p:cNvSpPr/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81" name="正文级别 1…"/>
          <p:cNvSpPr txBox="1"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正文级别 1…"/>
          <p:cNvSpPr txBox="1"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图像"/>
          <p:cNvSpPr/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图像"/>
          <p:cNvSpPr/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图像"/>
          <p:cNvSpPr/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线条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线条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标题文本"/>
          <p:cNvSpPr txBox="1"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标题文本</a:t>
            </a:r>
          </a:p>
        </p:txBody>
      </p:sp>
      <p:sp>
        <p:nvSpPr>
          <p:cNvPr id="5" name="正文级别 1…"/>
          <p:cNvSpPr txBox="1"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" name="幻灯片编号"/>
          <p:cNvSpPr txBox="1"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ukri.org/news/laser-study-to-understand-virus-spread/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图像" descr="图像"/>
          <p:cNvPicPr>
            <a:picLocks noChangeAspect="0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544561"/>
            <a:ext cx="12065000" cy="5537201"/>
          </a:xfrm>
          <a:prstGeom prst="rect">
            <a:avLst/>
          </a:prstGeom>
        </p:spPr>
      </p:pic>
      <p:sp>
        <p:nvSpPr>
          <p:cNvPr id="134" name="Epidemic Simula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Epidemic Simulator</a:t>
            </a:r>
          </a:p>
        </p:txBody>
      </p:sp>
      <p:sp>
        <p:nvSpPr>
          <p:cNvPr id="135" name="Lai Wei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Lai Wei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fer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Reference</a:t>
            </a:r>
          </a:p>
        </p:txBody>
      </p:sp>
      <p:sp>
        <p:nvSpPr>
          <p:cNvPr id="163" name="Cover Photo by: https://www.ukri.org/news/laser-study-to-understand-virus-spread/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Cover Photo by: </a:t>
            </a:r>
            <a:r>
              <a:rPr u="sng">
                <a:hlinkClick r:id="rId2" invalidUrl="" action="" tgtFrame="" tooltip="" history="1" highlightClick="0" endSnd="0"/>
              </a:rPr>
              <a:t>https://www.ukri.org/news/laser-study-to-understand-virus-spread/</a:t>
            </a:r>
          </a:p>
          <a:p>
            <a:pPr/>
            <a:r>
              <a:t>Model Set-up: Menda, K., Laird, L., Kochenderfer, M.J. </a:t>
            </a:r>
            <a:r>
              <a:rPr i="1"/>
              <a:t>et al.</a:t>
            </a:r>
            <a:r>
              <a:t> Explaining COVID-19 outbreaks with reactive SEIRD models. </a:t>
            </a:r>
            <a:r>
              <a:rPr i="1"/>
              <a:t>Sci Rep</a:t>
            </a:r>
            <a:r>
              <a:t> </a:t>
            </a:r>
            <a:r>
              <a:rPr b="1"/>
              <a:t>11, </a:t>
            </a:r>
            <a:r>
              <a:t>17905 (2021). https://doi.org/10.1038/s41598-021-97260-0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roject Descrip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Project Description</a:t>
            </a:r>
          </a:p>
        </p:txBody>
      </p:sp>
      <p:sp>
        <p:nvSpPr>
          <p:cNvPr id="138" name="Goal: Simulate spread of virus based on SEIRD mode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Goal: Simulate spread of virus based on SEIRD model </a:t>
            </a:r>
          </a:p>
          <a:p>
            <a:pPr/>
            <a:r>
              <a:t>Method: Solve systems of Ordinary Differential Equations numerically using Runge–Kutta method</a:t>
            </a:r>
          </a:p>
          <a:p>
            <a:pPr/>
            <a:r>
              <a:t>Graph: Line plots of each group plus the cumulative count of infection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et-Up of The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Set-Up of The Model</a:t>
            </a:r>
          </a:p>
        </p:txBody>
      </p:sp>
      <p:pic>
        <p:nvPicPr>
          <p:cNvPr id="141" name="屏幕快照 2021-11-29 下午8.37.23.png" descr="屏幕快照 2021-11-29 下午8.37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6600" y="2787650"/>
            <a:ext cx="3911600" cy="577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27500" y="2324100"/>
            <a:ext cx="4749800" cy="718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nitialvirus.mp4" descr="initialviru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625600"/>
            <a:ext cx="13004801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0677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nitialvirus.mp4" descr="initialviru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625600"/>
            <a:ext cx="13004801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2900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Virus Mutation - Type 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Virus Mutation - Type I</a:t>
            </a:r>
          </a:p>
        </p:txBody>
      </p:sp>
      <p:sp>
        <p:nvSpPr>
          <p:cNvPr id="149" name="Infectivity"/>
          <p:cNvSpPr/>
          <p:nvPr/>
        </p:nvSpPr>
        <p:spPr>
          <a:xfrm>
            <a:off x="2660435" y="5154437"/>
            <a:ext cx="4308099" cy="430809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lvl1pPr>
          </a:lstStyle>
          <a:p>
            <a:pPr/>
            <a:r>
              <a:t>Infectivity</a:t>
            </a:r>
          </a:p>
        </p:txBody>
      </p:sp>
      <p:sp>
        <p:nvSpPr>
          <p:cNvPr id="150" name="Mutation"/>
          <p:cNvSpPr/>
          <p:nvPr/>
        </p:nvSpPr>
        <p:spPr>
          <a:xfrm>
            <a:off x="6134100" y="5192537"/>
            <a:ext cx="4308099" cy="4308099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lvl1pPr>
          </a:lstStyle>
          <a:p>
            <a:pPr/>
            <a:r>
              <a:t>Mutation</a:t>
            </a:r>
          </a:p>
        </p:txBody>
      </p:sp>
      <p:sp>
        <p:nvSpPr>
          <p:cNvPr id="151" name="Lethality"/>
          <p:cNvSpPr/>
          <p:nvPr/>
        </p:nvSpPr>
        <p:spPr>
          <a:xfrm>
            <a:off x="4348350" y="2447248"/>
            <a:ext cx="4308099" cy="4308099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lvl1pPr>
          </a:lstStyle>
          <a:p>
            <a:pPr/>
            <a:r>
              <a:t>Lethality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Virus Mutation - Type 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Virus Mutation - Type I</a:t>
            </a:r>
          </a:p>
        </p:txBody>
      </p:sp>
      <p:pic>
        <p:nvPicPr>
          <p:cNvPr id="154" name="var1virus.mp4" descr="var1viru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425700"/>
            <a:ext cx="13004801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9999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Virus Mutation - Type 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Virus Mutation - Type II</a:t>
            </a:r>
          </a:p>
        </p:txBody>
      </p:sp>
      <p:pic>
        <p:nvPicPr>
          <p:cNvPr id="157" name="var2virus.mp4" descr="var2viru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425700"/>
            <a:ext cx="13004801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7000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vernment Response: LockDow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Government Response: LockDown</a:t>
            </a:r>
          </a:p>
        </p:txBody>
      </p:sp>
      <p:pic>
        <p:nvPicPr>
          <p:cNvPr id="160" name="govvirus.mp4" descr="govviru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425700"/>
            <a:ext cx="13004801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7000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video>
          </p:childTnLst>
        </p:cTn>
      </p:par>
    </p:tn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