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6"/>
  </p:normalViewPr>
  <p:slideViewPr>
    <p:cSldViewPr snapToGrid="0" snapToObjects="1">
      <p:cViewPr>
        <p:scale>
          <a:sx n="91" d="100"/>
          <a:sy n="91" d="100"/>
        </p:scale>
        <p:origin x="17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1T18:44:28.1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355 1 24575,'-7'5'0,"1"2"0,-6 3 0,3 2 0,-3-3 0,0 2 0,0-1 0,3-1 0,-2 1 0,6-2 0,0 0 0,2-1 0,3-2 0,-2 5 0,1 0 0,-4 4 0,4 2 0,-5 1 0,3 0 0,-4 3 0,3-3 0,-2 4 0,2-4 0,1 3 0,-3-7 0,6 7 0,-6-7 0,6 7 0,-6-3 0,5 4 0,-2 0 0,0 0 0,2 5 0,-5-4 0,5 4 0,-2-5 0,3 5 0,-3-4 0,2 4 0,-2-5 0,3 4 0,0-2 0,0 2 0,0 1 0,0-4 0,0 18 0,0-15 0,0 15 0,0-18 0,0 9 0,0-9 0,0 4 0,0-5 0,0 5 0,0-4 0,0 4 0,0-5 0,0 5 0,0-4 0,0 9 0,0-9 0,0 4 0,0-5 0,0 0 0,0 0 0,0 0 0,0-1 0,0 7 0,0-5 0,0 4 0,0-9 0,0 3 0,3-3 0,-2 0 0,2 3 0,-3-7 0,0 3 0,2-4 0,-1 0 0,2-3 0,-3-1 0,0 0 0,0-2 0,2 2 0,-2-3 0,3 0 0,-5-2 0,-1-6 0,-5-1 0,2-3 0,-2 1 0,3 1 0,0 0 0,-3 0 0,-1-1 0,-3 0 0,2-3 0,-1 3 0,2-3 0,-3 3 0,-1 0 0,1 0 0,3 0 0,1 1 0,3 0 0,0 2 0,2-2 0,-1 2 0,3-2 0,-1 0 0,2 1 0,0-1 0,0 0 0,0 0 0,0 1 0,0-1 0,0 0 0,0 0 0,0 1 0,0-1 0,0 0 0,-2 0 0,1 0 0,-4 3 0,5-2 0,-4 3 0,3 1 0,-1 3 0,4-1 0,-1 3 0,3-3 0,-1 1 0,0 2 0,1-2 0,-1 2 0,2-3 0,-2 3 0,2-2 0,-3 2 0,3 0 0,0 0 0,0 0 0,0 0 0,0 0 0,0 0 0,4 0 0,-3 4 0,5 0 0,-1 0 0,-1 3 0,2-6 0,-4 6 0,1-6 0,-3 2 0,1-3 0,-1 0 0,0 0 0,0-2 0,-3 1 0,3-3 0,-3 1 0,3-2 0,-3 2 0,2-2 0,-1 4 0,1-3 0,-1 3 0,1-3 0,-1 3 0,2-1 0,0 2 0,0-2 0,0 1 0,0-3 0,-2 3 0,2-3 0,-5 3 0,4-3 0,-3 3 0,1-2 0,0 1 0,-2 1 0,5-4 0,-3 2 0,2-2 0,0 0 0,1-2 0,-3-1 0,2 1 0,-3-3 0,3 2 0,-3-2 0,3 0 0,-1 0 0,2-3 0,1-1 0,2 0 0,2-3 0,7-2 0,-4 0 0,5-3 0,-2 4 0,-3 1 0,3 1 0,-4 0 0,-3 5 0,-1 0 0,-3 1 0,0 5 0,0-5 0,0 5 0,0-5 0,-3 3 0,2-1 0,-3-1 0,1 2 0,-2-2 0,0-1 0,2 1 0,-2 0 0,0 1 0,-3 1 0,1 2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1T18:47:31.4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 51 24575,'6'2'0,"-1"-1"0,-1-1 0,0 0 0,-1 0 0,-1-1 0,0-1 0,-2-2 0,0 0 0,0 0 0,-2 1 0,0 0 0,-2 2 0,0 1 0,0 0 0,1 0 0,1 1 0,0 1 0,2 2 0,0 0 0,0 0 0,0-1 0,0-2 0,0-5 0,0-1 0,0-2 0,0 3 0,0 0 0,-3 2 0,0 0 0,-2 2 0,1 0 0,1 2 0,1 0 0,0 1 0,2 1 0,0 0 0,0-1 0,1-1 0,2 0 0,0-2 0,1 0 0,0 0 0,-1 0 0,-1-2 0,2 2 0,-4-4 0,2 2 0,0-2 0,-2 0 0,2 0 0,-2 0 0,0 0 0,0 1 0,0-1 0,-1 2 0,-1 0 0,-2 2 0,0 0 0,0 0 0,2 2 0,1 0 0,1 2 0,-2 0 0,1 0 0,-1 0 0,2 0 0,0 0 0,0 0 0,0 0 0,0 0 0,0 0 0,0 0 0,0-1 0,0 1 0,0 0 0,0-1 0,2-1 0,0 0 0,1-2 0,1 0 0,0 0 0,0-2 0,-2 0 0,1-1 0,-3-1 0,2 0 0,0 1 0,-2 0 0,2 1 0,-2-2 0,0 0 0,0 0 0,0 1 0,0-1 0,0 0 0,0 0 0,-2 2 0,0 0 0,-2 1 0,0 0 0,0-1 0,0 2 0,0 0 0,0 0 0,-1 0 0,2 0 0,-1 0 0,0 0 0,0 0 0,0 0 0,2 2 0,1 0 0,1 2 0,0-1 0,0 1 0,0 0 0,0 0 0,0 0 0,0 0 0,0-1 0,0 1 0,2-2 0,0-1 0,2 1 0,0-1 0,0 1 0,0-1 0,0 0 0,0 2 0,0-2 0,0 0 0,0-1 0,0 0 0,-1 0 0,1 0 0,0 0 0,-2-1 0,1 1 0,-2-4 0,0 2 0,-1-2 0,0 0 0,0-1 0,0 1 0,0 0 0,0 1 0,0-1 0,0 0 0,0 0 0,0 1 0,-1 1 0,-1-2 0,-2 4 0,0-2 0,0 2 0,0 0 0,0 0 0,0 0 0,0 0 0,0 0 0,0 0 0,0 0 0,0 0 0,1 0 0,-1 0 0,0 0 0,2 2 0,0 0 0,1 0 0,0 1 0,0-1 0,1 2 0,0 0 0,0-1 0,0 1 0,0 0 0,0-1 0,0 1 0,0-1 0,1 1 0,1-2 0,2 0 0,-1-2 0,1 0 0,-2-2 0,1 1 0,-3-2 0,2 1 0,0-1 0,-2 0 0,2 1 0,0-2 0,-2 0 0,2 1 0,-2-1 0,0 0 0,0 1 0,-2-1 0,0 2 0,0-2 0,-2 4 0,4-4 0,-4 4 0,4-4 0,-4 2 0,2 0 0,0 2 0,1 2 0,1 0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1T18:47:39.08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6 25 24575,'2'6'0,"0"-2"0,0-1 0,1-2 0,0 2 0,1-2 0,-1 0 0,1-1 0,0 0 0,0 0 0,0 0 0,0 0 0,0 0 0,-2-2 0,2 2 0,-4-4 0,2 2 0,0 0 0,-2-2 0,2 1 0,0 1 0,-2-2 0,2 2 0,-2-2 0,0 0 0,0 1 0,-1-1 0,-2 2 0,0 0 0,-2 2 0,1 0 0,0 0 0,0 0 0,0 0 0,0 0 0,0 0 0,0 0 0,0 0 0,2 2 0,-1 0 0,2 2 0,0 0 0,1 0 0,0 0 0,0 0 0,0 0 0,0 0 0,0 0 0,0 0 0,0 0 0,1-2 0,1-1 0,2-1 0,-1 0 0,1 0 0,0 0 0,0-1 0,-2-1 0,1-2 0,-3 0 0,2 0 0,-2 0 0,0 0 0,0 0 0,0 1 0,0-1 0,0 0 0,-1 2 0,-1 0 0,-2 1 0,0 0 0,1 0 0,-1 1 0,0 0 0,0 0 0,2 1 0,-2 2 0,4 1 0,-4 0 0,4 0 0,-2 0 0,0 0 0,1 0 0,0 0 0,1 0 0,0 1 0,0-2 0,0 1 0,0-2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1T18:47:53.78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48 64 24575,'6'0'0,"-1"0"0,-1 0 0,0 0 0,0 0 0,0 0 0,0 0 0,0 0 0,0 0 0,0 0 0,-2-2 0,0 0 0,0 0 0,-2-2 0,2 2 0,-2-2 0,0 0 0,-2 2 0,0 1 0,-2 1 0,0 0 0,0 0 0,0 0 0,0 0 0,0 0 0,2 1 0,-2 0 0,4 3 0,-4-2 0,2 2 0,0 0 0,-2 0 0,4 0 0,-2-1 0,2 1 0,0 0 0,0 0 0,0-1 0,2 0 0,0-2 0,2-1 0,0 0 0,0 0 0,0 0 0,0 0 0,0 0 0,-2-2 0,1 2 0,-2-4 0,1 2 0,-2-2 0,0-1 0,0 1 0,0 0 0,0 0 0,0 0 0,0 0 0,0 0 0,0 0 0,0 0 0,0 0 0,-2 2 0,0-1 0,-2 2 0,-3-1 0,4 0 0,-5 2 0,5-2 0,-4 2 0,3 0 0,-1 0 0,1 0 0,0 0 0,0 0 0,0 0 0,0 0 0,2 2 0,0 0 0,2 2 0,0 0 0,0 0 0,0 0 0,0 0 0,0 0 0,0 0 0,0 0 0,0 0 0,0 0 0,0 0 0,0-1 0,2-1 0,0 0 0,2-2 0,0 0 0,0 0 0,0 0 0,0 0 0,1 0 0,-1 0 0,0 0 0,0 0 0,0 0 0,0 0 0,0-2 0,0 0 0,-2-2 0,0 0 0,-2 0 0,0 0 0,0 0 0,0-3 0,0 2 0,0-2 0,0 3 0,0 0 0,0 0 0,0 0 0,-2 1 0,0-1 0,-2 2 0,-1 0 0,1 0 0,0 0 0,0 2 0,0-2 0,-1 2 0,1 0 0,0 0 0,0 0 0,0 0 0,-1 0 0,1 0 0,0 0 0,0 0 0,0 0 0,0 1 0,2 1 0,0 2 0,2 0 0,0 0 0,0 0 0,0-1 0,0 1 0,0 0 0,2-2 0,-1 1 0,2-2 0,0 1 0,-1-2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1T18:48:07.03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15 65 24575,'0'7'0,"2"-1"0,0-5 0,2-1 0,0 0 0,0 0 0,0 0 0,0 0 0,0 0 0,0-2 0,-2 0 0,0-2 0,0 0 0,-2-1 0,4 1 0,-4 0 0,2 0 0,0 0 0,-2-1 0,2 1 0,-2 0 0,0 0 0,2-1 0,-1 1 0,0 0 0,-1 0 0,0 0 0,0 0 0,-1 2 0,-1 1 0,-2 1 0,-1 0 0,1 0 0,0 0 0,0 0 0,-1 0 0,1 0 0,2 1 0,-2 2 0,4 1 0,-4 0 0,3 0 0,0 0 0,-1 0 0,1 1 0,-1-1 0,2 0 0,0 0 0,0 0 0,0 0 0,0 0 0,0 0 0,0 0 0,0 0 0,0 0 0,0 0 0,0 0 0,0 0 0,0 0 0,2-2 0,-1 1 0,2-2 0,0 1 0,0-2 0,1 0 0,0 0 0,0 0 0,-1 0 0,-1-2 0,2 0 0,-4-2 0,2 0 0,-2 0 0,0 0 0,0 0 0,0 0 0,0 0 0,0 0 0,-2 0 0,0-1 0,-2 1 0,-1 2 0,-1-2 0,1 3 0,-2-1 0,3 2 0,0 0 0,-1 0 0,1 0 0,2 0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1T18:48:21.99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24 38 24575,'0'9'0,"0"-1"0,0-1 0,0 0 0,2-4 0,0 1 0,2-4 0,-2-2 0,1 1 0,0-5 0,0 3 0,1-2 0,-4 1 0,4 2 0,-4-2 0,2 0 0,-2 0 0,2 0 0,-2 0 0,2-1 0,-2 1 0,0 1 0,0-1 0,0 0 0,-1 2 0,-2 0 0,0 2 0,-2 0 0,2 0 0,-2 0 0,2 0 0,-1 0 0,0 2 0,2 0 0,0 2 0,2 0 0,0 0 0,0 0 0,0 0 0,0 0 0,0 0 0,0 1 0,0-1 0,0 0 0,0 0 0,0 0 0,0 0 0,0 1 0,0-1 0,0 0 0,0 0 0,0 0 0,2-2 0,0-1 0,1-1 0,1 0 0,0 0 0,0-1 0,0 0 0,0-2 0,-1 1 0,1-2 0,-2 0 0,2 1 0,-4 0 0,4 2 0,-4-3 0,2 2 0,-1 0 0,0-2 0,1 2 0,-2-2 0,0 0 0,0 0 0,0 0 0,0 0 0,0 1 0,-2 1 0,0 0 0,-2 2 0,-1 0 0,1 0 0,0 0 0,0 0 0,-1 0 0,1 0 0,0 0 0,0 0 0,0 0 0,0 2 0,-1 0 0,1 2 0,2 0 0,-2 1 0,4-1 0,-4 0 0,3-1 0,-1 2 0,2-2 0,0 1 0,0 0 0,0 0 0,0 0 0,0 0 0,2-2 0,0-1 0,2-1 0,0 0 0,0 0 0,0 0 0,0 0 0,0 0 0,0 0 0,0 0 0,0-2 0,0 2 0,0-4 0,0 2 0,0 0 0,-2-2 0,2 4 0,-2-4 0,1 2 0,0-1 0,-2 0 0,2 1 0,-2-2 0,0 0 0,-1 0 0,0 0 0,0-1 0,0 1 0,0 0 0,0 0 0,0 0 0,0 0 0,0 0 0,-1 2 0,0-2 0,-2 4 0,2-4 0,-2 3 0,0 0 0,-1 1 0,0 0 0,0 0 0,0 0 0,0 0 0,0 0 0,0 0 0,0 0 0,-1 0 0,3 1 0,0 2 0,1 1 0,0 0 0,-1 0 0,2 0 0,0 3 0,0-2 0,0 2 0,0-1 0,0-1 0,0 2 0,0-3 0,0 3 0,0-3 0,0 3 0,2-3 0,0 1 0,1-1 0,1 2 0,-2-1 0,1 2 0,0-3 0,-2 0 0,2 0 0,-2 0 0,3-1 0,-2-1 0,2-2 0,-1 0 0,1 0 0,0 0 0,-1-2 0,-1 0 0,0-2 0,0-1 0,-2 1 0,2 0 0,0 0 0,-1 0 0,0-1 0,-1 1 0,0 0 0,2 2 0,-1-2 0,1 2 0,-2-2 0,0 0 0,0 0 0,0 0 0,0 0 0,0 0 0,-2 0 0,1 0 0,-2 0 0,0 0 0,1 0 0,0 1 0,1-1 0,-1 2 0,-2 0 0,1 2 0,-1 0 0,0 0 0,0 0 0,0 0 0,0-1 0,2-2 0,-1 1 0,2-1 0,0 2 0,1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12/1/21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197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12/1/21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31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t>12/1/21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352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12/1/21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89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12/1/21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43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12/1/21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642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12/1/21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00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12/1/21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72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12/1/21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54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t>12/1/21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296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t>12/1/21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564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t>12/1/21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9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customXml" Target="../ink/ink6.xml"/><Relationship Id="rId3" Type="http://schemas.openxmlformats.org/officeDocument/2006/relationships/image" Target="../media/image3.svg"/><Relationship Id="rId7" Type="http://schemas.openxmlformats.org/officeDocument/2006/relationships/customXml" Target="../ink/ink1.xml"/><Relationship Id="rId12" Type="http://schemas.openxmlformats.org/officeDocument/2006/relationships/customXml" Target="../ink/ink3.xml"/><Relationship Id="rId17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svg"/><Relationship Id="rId15" Type="http://schemas.openxmlformats.org/officeDocument/2006/relationships/image" Target="../media/image11.png"/><Relationship Id="rId10" Type="http://schemas.openxmlformats.org/officeDocument/2006/relationships/customXml" Target="../ink/ink2.xml"/><Relationship Id="rId19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customXml" Target="../ink/ink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725BC23-E0DD-4037-B2B8-7B6FA6454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9EE120-2D35-4A48-BAAE-238F986A1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6072" cy="1804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E24D03-9308-4245-B23B-53679AC371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07" r="1" b="1"/>
          <a:stretch/>
        </p:blipFill>
        <p:spPr>
          <a:xfrm>
            <a:off x="20" y="1804072"/>
            <a:ext cx="4458058" cy="43498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52F9EAC-0C70-441C-AC78-65174C28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1740090"/>
            <a:ext cx="7765922" cy="44275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F4992B-E5C4-EF49-926A-76413E858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2101" y="2146851"/>
            <a:ext cx="6666980" cy="2658269"/>
          </a:xfrm>
        </p:spPr>
        <p:txBody>
          <a:bodyPr anchor="b"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4700"/>
              <a:t>Michaelis-Menten Enzyme Kinetics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7B3095-E552-924F-B19D-2032392AA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2102" y="4810937"/>
            <a:ext cx="6666980" cy="1172200"/>
          </a:xfrm>
        </p:spPr>
        <p:txBody>
          <a:bodyPr anchor="t">
            <a:normAutofit/>
          </a:bodyPr>
          <a:lstStyle/>
          <a:p>
            <a:r>
              <a:rPr lang="en-US"/>
              <a:t>Ajitesh Nanda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48F6B8-EF56-4340-982E-F4D6F5DC2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75380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596C40-FEA6-4867-853D-CF37DE3B6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49" y="6167615"/>
            <a:ext cx="12192001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8">
            <a:extLst>
              <a:ext uri="{FF2B5EF4-FFF2-40B4-BE49-F238E27FC236}">
                <a16:creationId xmlns:a16="http://schemas.microsoft.com/office/drawing/2014/main" id="{9DC7C5E2-274E-49A3-A8E0-46A5B8CAC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CF8D2C-9E01-48EC-8DDF-8A1FF60AE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05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4E7B50-D68C-43EB-930F-EA442A13A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11DA2B-4CF7-4A57-82AC-FA120DE44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37230"/>
            <a:ext cx="9158373" cy="507517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F5426-BEBE-FD48-938E-53B5B2CB3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43" y="342570"/>
            <a:ext cx="7610536" cy="656926"/>
          </a:xfrm>
        </p:spPr>
        <p:txBody>
          <a:bodyPr>
            <a:normAutofit fontScale="90000"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822754-E01B-4742-88B9-BE0984BAF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4471" y="-4078"/>
            <a:ext cx="3027529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304E59-B4DC-4CA3-89F1-5C88000E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1420" y="6167615"/>
            <a:ext cx="3027529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CF7BFC-0A02-4106-88A8-CCC0D9444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405"/>
            <a:ext cx="9201530" cy="7345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1079DE-42AC-4D2A-8027-2E9A51B36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4472" y="1052464"/>
            <a:ext cx="3027528" cy="5115151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7C5BBA-BBE2-4821-96CF-38FC49570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3ABD7-E31E-FE44-97A1-7E803F9DE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72" y="1114374"/>
            <a:ext cx="9012924" cy="4920881"/>
          </a:xfrm>
        </p:spPr>
        <p:txBody>
          <a:bodyPr anchor="t">
            <a:normAutofit fontScale="92500" lnSpcReduction="10000"/>
          </a:bodyPr>
          <a:lstStyle/>
          <a:p>
            <a:r>
              <a:rPr lang="en-US" dirty="0"/>
              <a:t>What is Michaelis-Menten?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Experiment scheme to determine two properties of enzyme kinetics: V</a:t>
            </a:r>
            <a:r>
              <a:rPr lang="en-US" b="0" baseline="-25000" dirty="0"/>
              <a:t>max</a:t>
            </a:r>
            <a:r>
              <a:rPr lang="en-US" b="0" dirty="0"/>
              <a:t> and K</a:t>
            </a:r>
            <a:r>
              <a:rPr lang="en-US" b="0" baseline="-25000" dirty="0"/>
              <a:t>M</a:t>
            </a:r>
            <a:endParaRPr lang="en-US" b="0" dirty="0"/>
          </a:p>
          <a:p>
            <a:endParaRPr lang="en-US" b="0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Methods/Approach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Built a visual simulation using random walks and DLA-type of “reactions”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Probability-based rather than 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2D array, where the A[</a:t>
            </a:r>
            <a:r>
              <a:rPr lang="en-US" b="0" dirty="0" err="1"/>
              <a:t>x,y</a:t>
            </a:r>
            <a:r>
              <a:rPr lang="en-US" b="0" dirty="0"/>
              <a:t>] describes the type of particle</a:t>
            </a:r>
          </a:p>
          <a:p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167A8C-FFEF-4D1B-8459-E2BB5C04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CA3DFBE-30A6-4BDE-9238-14F3652B4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AD2B5ED-D22F-8D46-8A4B-3A94A742E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343" y="2666342"/>
            <a:ext cx="2935429" cy="81539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241C042-1D1F-0D4C-95ED-47B50B450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2126" y="2666342"/>
            <a:ext cx="2361838" cy="8153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CFCAD4-ECBB-A547-8D89-BE6F7F20BDF1}"/>
              </a:ext>
            </a:extLst>
          </p:cNvPr>
          <p:cNvSpPr txBox="1"/>
          <p:nvPr/>
        </p:nvSpPr>
        <p:spPr>
          <a:xfrm>
            <a:off x="9256825" y="6222829"/>
            <a:ext cx="2868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Eqns</a:t>
            </a:r>
            <a:r>
              <a:rPr lang="en-US" sz="1200" dirty="0"/>
              <a:t> and Graphs from Wikipedia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4D7FE1-AFB8-734D-92E4-3CADC46F8DB7}"/>
              </a:ext>
            </a:extLst>
          </p:cNvPr>
          <p:cNvGrpSpPr/>
          <p:nvPr/>
        </p:nvGrpSpPr>
        <p:grpSpPr>
          <a:xfrm>
            <a:off x="9195060" y="1705943"/>
            <a:ext cx="2991611" cy="2332388"/>
            <a:chOff x="9207999" y="1149352"/>
            <a:chExt cx="2991611" cy="2332388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43C1EDD2-1E81-A044-ACC1-AB6B178D23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7999" y="1149352"/>
              <a:ext cx="2991611" cy="2332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86CD75F-9504-2A4B-B984-6A7C9C2FDED6}"/>
                </a:ext>
              </a:extLst>
            </p:cNvPr>
            <p:cNvCxnSpPr/>
            <p:nvPr/>
          </p:nvCxnSpPr>
          <p:spPr>
            <a:xfrm flipV="1">
              <a:off x="9634330" y="2279374"/>
              <a:ext cx="722244" cy="8150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795946E-99DD-5F4E-B119-0978669644FF}"/>
              </a:ext>
            </a:extLst>
          </p:cNvPr>
          <p:cNvSpPr txBox="1"/>
          <p:nvPr/>
        </p:nvSpPr>
        <p:spPr>
          <a:xfrm>
            <a:off x="9256825" y="1212574"/>
            <a:ext cx="2796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 a specific [S]</a:t>
            </a:r>
            <a:r>
              <a:rPr lang="en-US" sz="1600" baseline="-25000" dirty="0"/>
              <a:t>initial </a:t>
            </a:r>
            <a:r>
              <a:rPr lang="en-US" sz="1600" dirty="0"/>
              <a:t>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57C6509-556B-E04F-B031-087D1270D05A}"/>
                  </a:ext>
                </a:extLst>
              </p14:cNvPr>
              <p14:cNvContentPartPr/>
              <p14:nvPr/>
            </p14:nvContentPartPr>
            <p14:xfrm>
              <a:off x="9934758" y="2494179"/>
              <a:ext cx="168480" cy="5788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57C6509-556B-E04F-B031-087D1270D0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25758" y="2485539"/>
                <a:ext cx="186120" cy="59652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FF10A58D-B61B-164C-99C0-BFA049309DC5}"/>
              </a:ext>
            </a:extLst>
          </p:cNvPr>
          <p:cNvSpPr txBox="1"/>
          <p:nvPr/>
        </p:nvSpPr>
        <p:spPr>
          <a:xfrm>
            <a:off x="9786730" y="2104928"/>
            <a:ext cx="1318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v = slope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2D69E5-D2FA-1147-A775-EC2D11E58D31}"/>
              </a:ext>
            </a:extLst>
          </p:cNvPr>
          <p:cNvSpPr txBox="1"/>
          <p:nvPr/>
        </p:nvSpPr>
        <p:spPr>
          <a:xfrm>
            <a:off x="9244949" y="4169530"/>
            <a:ext cx="2796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Repeat for many [S]</a:t>
            </a:r>
            <a:r>
              <a:rPr lang="en-US" sz="1600" baseline="-25000" dirty="0"/>
              <a:t>initial </a:t>
            </a:r>
            <a:r>
              <a:rPr lang="en-US" sz="1600" dirty="0"/>
              <a:t>: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D90FBEA5-8137-DC46-BDA7-51E1105C9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480" y="4648766"/>
            <a:ext cx="2974909" cy="127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3724D88-8C66-1A46-8BFD-B58D0E6A35B1}"/>
                  </a:ext>
                </a:extLst>
              </p14:cNvPr>
              <p14:cNvContentPartPr/>
              <p14:nvPr/>
            </p14:nvContentPartPr>
            <p14:xfrm>
              <a:off x="9930570" y="5094569"/>
              <a:ext cx="24120" cy="259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3724D88-8C66-1A46-8BFD-B58D0E6A35B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21930" y="5085929"/>
                <a:ext cx="4176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D02B1B6-7BB4-7743-99C0-AA0944491262}"/>
                  </a:ext>
                </a:extLst>
              </p14:cNvPr>
              <p14:cNvContentPartPr/>
              <p14:nvPr/>
            </p14:nvContentPartPr>
            <p14:xfrm>
              <a:off x="10759290" y="4897289"/>
              <a:ext cx="23760" cy="194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D02B1B6-7BB4-7743-99C0-AA094449126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50650" y="4888289"/>
                <a:ext cx="4140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AA066EA-6209-944A-B26E-1749A3390DF8}"/>
                  </a:ext>
                </a:extLst>
              </p14:cNvPr>
              <p14:cNvContentPartPr/>
              <p14:nvPr/>
            </p14:nvContentPartPr>
            <p14:xfrm>
              <a:off x="11367330" y="4837889"/>
              <a:ext cx="35640" cy="313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AA066EA-6209-944A-B26E-1749A3390DF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358330" y="4829249"/>
                <a:ext cx="5328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AEB0B1B-5379-2B46-BB3B-591D13BA60B1}"/>
                  </a:ext>
                </a:extLst>
              </p14:cNvPr>
              <p14:cNvContentPartPr/>
              <p14:nvPr/>
            </p14:nvContentPartPr>
            <p14:xfrm>
              <a:off x="9559410" y="5356649"/>
              <a:ext cx="24480" cy="338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AEB0B1B-5379-2B46-BB3B-591D13BA60B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50410" y="5348009"/>
                <a:ext cx="4212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681F28B-93E2-4942-9307-81EF6A7C0454}"/>
                  </a:ext>
                </a:extLst>
              </p14:cNvPr>
              <p14:cNvContentPartPr/>
              <p14:nvPr/>
            </p14:nvContentPartPr>
            <p14:xfrm>
              <a:off x="11370210" y="4832129"/>
              <a:ext cx="30240" cy="475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681F28B-93E2-4942-9307-81EF6A7C045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361210" y="4823489"/>
                <a:ext cx="47880" cy="6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648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4E7B50-D68C-43EB-930F-EA442A13A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11DA2B-4CF7-4A57-82AC-FA120DE44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37230"/>
            <a:ext cx="9158373" cy="507517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699969-1B7E-BD48-9A61-6D467606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88" y="111301"/>
            <a:ext cx="7610536" cy="1140580"/>
          </a:xfrm>
        </p:spPr>
        <p:txBody>
          <a:bodyPr>
            <a:normAutofit/>
          </a:bodyPr>
          <a:lstStyle/>
          <a:p>
            <a:r>
              <a:rPr lang="en-US" sz="3200" dirty="0"/>
              <a:t>Animations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822754-E01B-4742-88B9-BE0984BAF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4471" y="-4078"/>
            <a:ext cx="3027529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304E59-B4DC-4CA3-89F1-5C88000E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1420" y="6167615"/>
            <a:ext cx="3027529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CF7BFC-0A02-4106-88A8-CCC0D9444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405"/>
            <a:ext cx="9201530" cy="7345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1079DE-42AC-4D2A-8027-2E9A51B36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4472" y="1052464"/>
            <a:ext cx="3027528" cy="5115151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7C5BBA-BBE2-4821-96CF-38FC49570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167A8C-FFEF-4D1B-8459-E2BB5C04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CA3DFBE-30A6-4BDE-9238-14F3652B4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ngle Substrate M-M Run.mp4" descr="Single Substrate M-M Run.mp4">
            <a:hlinkClick r:id="" action="ppaction://media"/>
            <a:extLst>
              <a:ext uri="{FF2B5EF4-FFF2-40B4-BE49-F238E27FC236}">
                <a16:creationId xmlns:a16="http://schemas.microsoft.com/office/drawing/2014/main" id="{A12B3B2F-EA28-264A-92C3-F3A9F65F19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46" y="1127512"/>
            <a:ext cx="4882662" cy="4882662"/>
          </a:xfrm>
          <a:prstGeom prst="rect">
            <a:avLst/>
          </a:prstGeom>
        </p:spPr>
      </p:pic>
      <p:pic>
        <p:nvPicPr>
          <p:cNvPr id="9" name="Single Substrate M-M Product.mp4" descr="Single Substrate M-M Product.mp4">
            <a:hlinkClick r:id="" action="ppaction://media"/>
            <a:extLst>
              <a:ext uri="{FF2B5EF4-FFF2-40B4-BE49-F238E27FC236}">
                <a16:creationId xmlns:a16="http://schemas.microsoft.com/office/drawing/2014/main" id="{EBEE6B19-DD4B-2442-866A-32A43DD5C9A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46077" y="1095508"/>
            <a:ext cx="4914666" cy="491466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AC2CED-FFAC-F044-ADA9-10807E06E2C8}"/>
              </a:ext>
            </a:extLst>
          </p:cNvPr>
          <p:cNvCxnSpPr>
            <a:cxnSpLocks/>
          </p:cNvCxnSpPr>
          <p:nvPr/>
        </p:nvCxnSpPr>
        <p:spPr>
          <a:xfrm flipV="1">
            <a:off x="5884985" y="3856892"/>
            <a:ext cx="1184030" cy="1573918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3FAE87E-5E8B-CD42-8DB3-6F4EBE731F93}"/>
              </a:ext>
            </a:extLst>
          </p:cNvPr>
          <p:cNvSpPr txBox="1"/>
          <p:nvPr/>
        </p:nvSpPr>
        <p:spPr>
          <a:xfrm>
            <a:off x="5949135" y="3277528"/>
            <a:ext cx="1245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V = 6.86e-05</a:t>
            </a:r>
          </a:p>
        </p:txBody>
      </p:sp>
    </p:spTree>
    <p:extLst>
      <p:ext uri="{BB962C8B-B14F-4D97-AF65-F5344CB8AC3E}">
        <p14:creationId xmlns:p14="http://schemas.microsoft.com/office/powerpoint/2010/main" val="404501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B426D6-FD66-4A48-A6EB-235CF4081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9873" y="-10597"/>
            <a:ext cx="4067173" cy="6838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5047" y="717163"/>
            <a:ext cx="8068913" cy="545045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DFF13-C68A-6844-9B25-ACAE02FE5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128548"/>
            <a:ext cx="6754446" cy="591199"/>
          </a:xfrm>
        </p:spPr>
        <p:txBody>
          <a:bodyPr>
            <a:normAutofit fontScale="90000"/>
          </a:bodyPr>
          <a:lstStyle/>
          <a:p>
            <a:r>
              <a:rPr lang="en-US" dirty="0"/>
              <a:t>End Result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09E6C1-B33E-49E8-8D77-7D2A9B49E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9872" y="717163"/>
            <a:ext cx="4059075" cy="53922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8774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167615"/>
            <a:ext cx="8063866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8914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0687CC-D1D8-44B2-9573-CC65510EC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32924" y="6134669"/>
            <a:ext cx="4059075" cy="723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8627C823-9FDA-254A-A659-86FADDEB3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778" y="875715"/>
            <a:ext cx="7874943" cy="532390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466B19-B794-3542-A34F-D96AD93863E5}"/>
              </a:ext>
            </a:extLst>
          </p:cNvPr>
          <p:cNvCxnSpPr>
            <a:cxnSpLocks/>
          </p:cNvCxnSpPr>
          <p:nvPr/>
        </p:nvCxnSpPr>
        <p:spPr>
          <a:xfrm>
            <a:off x="4628271" y="3953022"/>
            <a:ext cx="0" cy="1659987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867699"/>
      </p:ext>
    </p:extLst>
  </p:cSld>
  <p:clrMapOvr>
    <a:masterClrMapping/>
  </p:clrMapOvr>
</p:sld>
</file>

<file path=ppt/theme/theme1.xml><?xml version="1.0" encoding="utf-8"?>
<a:theme xmlns:a="http://schemas.openxmlformats.org/drawingml/2006/main" name="ShojiVTI">
  <a:themeElements>
    <a:clrScheme name="AnalogousFromLightSeedLeftStep">
      <a:dk1>
        <a:srgbClr val="000000"/>
      </a:dk1>
      <a:lt1>
        <a:srgbClr val="FFFFFF"/>
      </a:lt1>
      <a:dk2>
        <a:srgbClr val="22363C"/>
      </a:dk2>
      <a:lt2>
        <a:srgbClr val="E8E3E2"/>
      </a:lt2>
      <a:accent1>
        <a:srgbClr val="24AED7"/>
      </a:accent1>
      <a:accent2>
        <a:srgbClr val="35B29B"/>
      </a:accent2>
      <a:accent3>
        <a:srgbClr val="31B967"/>
      </a:accent3>
      <a:accent4>
        <a:srgbClr val="2FB82C"/>
      </a:accent4>
      <a:accent5>
        <a:srgbClr val="6FB23D"/>
      </a:accent5>
      <a:accent6>
        <a:srgbClr val="98A938"/>
      </a:accent6>
      <a:hlink>
        <a:srgbClr val="AB7564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89</Words>
  <Application>Microsoft Macintosh PowerPoint</Application>
  <PresentationFormat>Widescreen</PresentationFormat>
  <Paragraphs>19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Meiryo</vt:lpstr>
      <vt:lpstr>Arial</vt:lpstr>
      <vt:lpstr>Corbel</vt:lpstr>
      <vt:lpstr>ShojiVTI</vt:lpstr>
      <vt:lpstr>Michaelis-Menten Enzyme Kinetics</vt:lpstr>
      <vt:lpstr>Background</vt:lpstr>
      <vt:lpstr>Animations</vt:lpstr>
      <vt:lpstr>End Result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Michaelis-Menten Enzyme Kinetics</dc:title>
  <dc:creator>Ajitesh Nanda</dc:creator>
  <cp:lastModifiedBy>Ajitesh Nanda</cp:lastModifiedBy>
  <cp:revision>11</cp:revision>
  <dcterms:created xsi:type="dcterms:W3CDTF">2021-12-01T16:10:58Z</dcterms:created>
  <dcterms:modified xsi:type="dcterms:W3CDTF">2021-12-01T19:40:23Z</dcterms:modified>
</cp:coreProperties>
</file>