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4637"/>
  </p:normalViewPr>
  <p:slideViewPr>
    <p:cSldViewPr snapToGrid="0" snapToObjects="1">
      <p:cViewPr varScale="1">
        <p:scale>
          <a:sx n="114" d="100"/>
          <a:sy n="114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idancurran\Desktop\Berkeley\2021%20Fall\EPS%20109\eps109finalproject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idancurran\Desktop\Berkeley\2021%20Fall\EPS%20109\eps109finalproject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Point Difference</a:t>
            </a:r>
            <a:r>
              <a:rPr lang="en-US" baseline="0"/>
              <a:t> vs. Intelligence difference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Sheet1!$D$6</c:f>
              <c:strCache>
                <c:ptCount val="1"/>
                <c:pt idx="0">
                  <c:v>Average Point Difference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Sheet1!$C$7:$C$16</c:f>
              <c:numCache>
                <c:formatCode>General</c:formatCode>
                <c:ptCount val="10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</c:numCache>
            </c:numRef>
          </c:xVal>
          <c:yVal>
            <c:numRef>
              <c:f>Sheet1!$D$7:$D$16</c:f>
              <c:numCache>
                <c:formatCode>General</c:formatCode>
                <c:ptCount val="10"/>
                <c:pt idx="0">
                  <c:v>3.6666666669999999</c:v>
                </c:pt>
                <c:pt idx="1">
                  <c:v>1.5</c:v>
                </c:pt>
                <c:pt idx="2">
                  <c:v>3.3333330000000001</c:v>
                </c:pt>
                <c:pt idx="3">
                  <c:v>3.3333333330000001</c:v>
                </c:pt>
                <c:pt idx="4">
                  <c:v>9.6666666669999994</c:v>
                </c:pt>
                <c:pt idx="5">
                  <c:v>18</c:v>
                </c:pt>
                <c:pt idx="6">
                  <c:v>17.666666670000001</c:v>
                </c:pt>
                <c:pt idx="7">
                  <c:v>23</c:v>
                </c:pt>
                <c:pt idx="8">
                  <c:v>28</c:v>
                </c:pt>
                <c:pt idx="9">
                  <c:v>23.666666670000001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1D8-9C40-9FD7-CFF67BB6A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3869039"/>
        <c:axId val="1433870687"/>
      </c:scatterChart>
      <c:valAx>
        <c:axId val="14338690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Intelligence Difference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870687"/>
        <c:crosses val="autoZero"/>
        <c:crossBetween val="midCat"/>
      </c:valAx>
      <c:valAx>
        <c:axId val="1433870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difference of</a:t>
                </a:r>
                <a:r>
                  <a:rPr lang="en-US" baseline="0"/>
                  <a:t> points between players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86903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time to finish vs. Intelligence Difference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Sheet1!$E$6</c:f>
              <c:strCache>
                <c:ptCount val="1"/>
                <c:pt idx="0">
                  <c:v>Average time to finish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Sheet1!$C$7:$C$16</c:f>
              <c:numCache>
                <c:formatCode>General</c:formatCode>
                <c:ptCount val="10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</c:numCache>
            </c:numRef>
          </c:xVal>
          <c:yVal>
            <c:numRef>
              <c:f>Sheet1!$E$7:$E$16</c:f>
              <c:numCache>
                <c:formatCode>General</c:formatCode>
                <c:ptCount val="10"/>
                <c:pt idx="0">
                  <c:v>54.28</c:v>
                </c:pt>
                <c:pt idx="1">
                  <c:v>49.633333329999999</c:v>
                </c:pt>
                <c:pt idx="2">
                  <c:v>50.966666670000002</c:v>
                </c:pt>
                <c:pt idx="3">
                  <c:v>53.556666669999998</c:v>
                </c:pt>
                <c:pt idx="4">
                  <c:v>68.36</c:v>
                </c:pt>
                <c:pt idx="5">
                  <c:v>70.040000000000006</c:v>
                </c:pt>
                <c:pt idx="6">
                  <c:v>65.526666669999997</c:v>
                </c:pt>
                <c:pt idx="7">
                  <c:v>79.599999999999994</c:v>
                </c:pt>
                <c:pt idx="8">
                  <c:v>81.400000000000006</c:v>
                </c:pt>
                <c:pt idx="9">
                  <c:v>85.753333330000004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CA3-7840-91A8-9EEAB7BB9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4137375"/>
        <c:axId val="1433768959"/>
      </c:scatterChart>
      <c:valAx>
        <c:axId val="14341373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Intelligence Difference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768959"/>
        <c:crosses val="autoZero"/>
        <c:crossBetween val="midCat"/>
      </c:valAx>
      <c:valAx>
        <c:axId val="1433768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to finish (seconds)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41373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6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8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951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29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39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7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9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1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7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1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5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4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8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12/23/21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47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12/23/21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30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ideo" Target="../media/media6.mp4"/><Relationship Id="rId13" Type="http://schemas.openxmlformats.org/officeDocument/2006/relationships/image" Target="../media/image7.png"/><Relationship Id="rId3" Type="http://schemas.microsoft.com/office/2007/relationships/media" Target="../media/media4.mp4"/><Relationship Id="rId7" Type="http://schemas.microsoft.com/office/2007/relationships/media" Target="../media/media6.mp4"/><Relationship Id="rId12" Type="http://schemas.openxmlformats.org/officeDocument/2006/relationships/image" Target="../media/image6.png"/><Relationship Id="rId2" Type="http://schemas.openxmlformats.org/officeDocument/2006/relationships/video" Target="../media/media3.mp4"/><Relationship Id="rId16" Type="http://schemas.openxmlformats.org/officeDocument/2006/relationships/image" Target="../media/image10.png"/><Relationship Id="rId1" Type="http://schemas.microsoft.com/office/2007/relationships/media" Target="../media/media3.mp4"/><Relationship Id="rId6" Type="http://schemas.openxmlformats.org/officeDocument/2006/relationships/video" Target="../media/media5.mp4"/><Relationship Id="rId11" Type="http://schemas.openxmlformats.org/officeDocument/2006/relationships/slideLayout" Target="../slideLayouts/slideLayout2.xml"/><Relationship Id="rId5" Type="http://schemas.microsoft.com/office/2007/relationships/media" Target="../media/media5.mp4"/><Relationship Id="rId15" Type="http://schemas.openxmlformats.org/officeDocument/2006/relationships/image" Target="../media/image9.png"/><Relationship Id="rId10" Type="http://schemas.openxmlformats.org/officeDocument/2006/relationships/video" Target="../media/media7.mp4"/><Relationship Id="rId4" Type="http://schemas.openxmlformats.org/officeDocument/2006/relationships/video" Target="../media/media4.mp4"/><Relationship Id="rId9" Type="http://schemas.microsoft.com/office/2007/relationships/media" Target="../media/media7.mp4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15275-18E2-6045-9A64-E5368045EE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Modelling intelligence mismatch using </a:t>
            </a:r>
            <a:r>
              <a:rPr lang="en-US"/>
              <a:t>random walks </a:t>
            </a:r>
            <a:r>
              <a:rPr lang="en-US" dirty="0"/>
              <a:t>and naïve 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FD9473-2394-594C-A5B2-F0130D161B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Aidan Curran</a:t>
            </a:r>
          </a:p>
        </p:txBody>
      </p:sp>
    </p:spTree>
    <p:extLst>
      <p:ext uri="{BB962C8B-B14F-4D97-AF65-F5344CB8AC3E}">
        <p14:creationId xmlns:p14="http://schemas.microsoft.com/office/powerpoint/2010/main" val="97161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1AC9-1F86-2242-A598-50E89AEC4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en-US" sz="4400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CA20C-D114-0247-9237-D2346811F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539" y="2222287"/>
            <a:ext cx="7637628" cy="3636511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PH" dirty="0"/>
              <a:t>Competitive model based on DLA - two players competing for a limited number of points spread randomly across a grid</a:t>
            </a:r>
          </a:p>
          <a:p>
            <a:pPr marL="0" indent="0">
              <a:buNone/>
            </a:pPr>
            <a:endParaRPr lang="en-PH" dirty="0"/>
          </a:p>
          <a:p>
            <a:pPr>
              <a:buFont typeface="Courier New" panose="02070309020205020404" pitchFamily="49" charset="0"/>
              <a:buChar char="o"/>
            </a:pPr>
            <a:r>
              <a:rPr lang="en-PH" dirty="0"/>
              <a:t>Used OOP to make 2 ‘players’ doing DLA on the same grid</a:t>
            </a:r>
          </a:p>
          <a:p>
            <a:pPr marL="0" indent="0">
              <a:buNone/>
            </a:pPr>
            <a:endParaRPr lang="en-PH" dirty="0"/>
          </a:p>
          <a:p>
            <a:pPr>
              <a:buFont typeface="Courier New" panose="02070309020205020404" pitchFamily="49" charset="0"/>
              <a:buChar char="o"/>
            </a:pPr>
            <a:r>
              <a:rPr lang="en-PH" dirty="0"/>
              <a:t>Each ‘player’ has a naive AI that will cause it to select whatever move brings it closer to the nearest point marker, from the standard set of 8 possible directions (up/down/left/right and all diagonals)</a:t>
            </a:r>
          </a:p>
          <a:p>
            <a:pPr marL="0" indent="0">
              <a:buNone/>
            </a:pPr>
            <a:endParaRPr lang="en-PH" dirty="0"/>
          </a:p>
          <a:p>
            <a:pPr>
              <a:buFont typeface="Courier New" panose="02070309020205020404" pitchFamily="49" charset="0"/>
              <a:buChar char="o"/>
            </a:pPr>
            <a:r>
              <a:rPr lang="en-PH" dirty="0"/>
              <a:t>Naturally, if both players have their AIs making moves constantly, they end the game with similar points and in the fastest time possible</a:t>
            </a:r>
          </a:p>
          <a:p>
            <a:pPr marL="0" indent="0">
              <a:buNone/>
            </a:pPr>
            <a:endParaRPr lang="en-PH" dirty="0"/>
          </a:p>
          <a:p>
            <a:pPr>
              <a:buFont typeface="Courier New" panose="02070309020205020404" pitchFamily="49" charset="0"/>
              <a:buChar char="o"/>
            </a:pPr>
            <a:r>
              <a:rPr lang="en-PH" dirty="0"/>
              <a:t>But what happens if I make one of them stupider?</a:t>
            </a:r>
            <a:br>
              <a:rPr lang="en-PH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F42CCA-5CA9-734F-B9F4-369757DA0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683" y="734876"/>
            <a:ext cx="3661317" cy="2974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B45268-C752-BB42-B668-C0DB76A133C0}"/>
              </a:ext>
            </a:extLst>
          </p:cNvPr>
          <p:cNvSpPr txBox="1"/>
          <p:nvPr/>
        </p:nvSpPr>
        <p:spPr>
          <a:xfrm>
            <a:off x="8976732" y="365544"/>
            <a:ext cx="352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Beginning board state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36E09E9-8ED8-2B45-BFB6-5B068CD97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048" y="4514347"/>
            <a:ext cx="3855952" cy="23436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454CB2-CD67-5348-B203-4E84EFBE9C88}"/>
              </a:ext>
            </a:extLst>
          </p:cNvPr>
          <p:cNvSpPr txBox="1"/>
          <p:nvPr/>
        </p:nvSpPr>
        <p:spPr>
          <a:xfrm>
            <a:off x="9445083" y="4145015"/>
            <a:ext cx="352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Code sample</a:t>
            </a:r>
          </a:p>
        </p:txBody>
      </p:sp>
    </p:spTree>
    <p:extLst>
      <p:ext uri="{BB962C8B-B14F-4D97-AF65-F5344CB8AC3E}">
        <p14:creationId xmlns:p14="http://schemas.microsoft.com/office/powerpoint/2010/main" val="78529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67D46-87DE-664A-8A59-1345AF076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614362"/>
            <a:ext cx="5047875" cy="803275"/>
          </a:xfrm>
        </p:spPr>
        <p:txBody>
          <a:bodyPr/>
          <a:lstStyle/>
          <a:p>
            <a:r>
              <a:rPr lang="en-US" dirty="0"/>
              <a:t>Equal, high intelligence</a:t>
            </a:r>
          </a:p>
        </p:txBody>
      </p:sp>
      <p:pic>
        <p:nvPicPr>
          <p:cNvPr id="4" name="Basic_final_pure_distance_AI.mp4" descr="Basic_final_pure_distance_AI.mp4">
            <a:hlinkClick r:id="" action="ppaction://media"/>
            <a:extLst>
              <a:ext uri="{FF2B5EF4-FFF2-40B4-BE49-F238E27FC236}">
                <a16:creationId xmlns:a16="http://schemas.microsoft.com/office/drawing/2014/main" id="{0C3805B7-8D24-C145-9682-3B3643544C6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000" y="3122969"/>
            <a:ext cx="4690688" cy="351763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3548FF-F2A9-F24F-8AB0-EBCA05AFF02C}"/>
              </a:ext>
            </a:extLst>
          </p:cNvPr>
          <p:cNvSpPr txBox="1"/>
          <p:nvPr/>
        </p:nvSpPr>
        <p:spPr>
          <a:xfrm>
            <a:off x="1436269" y="2205757"/>
            <a:ext cx="3438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Player 1’s points: 16</a:t>
            </a:r>
          </a:p>
          <a:p>
            <a:endParaRPr lang="en-US" dirty="0"/>
          </a:p>
          <a:p>
            <a:r>
              <a:rPr lang="en-US" dirty="0"/>
              <a:t>Player 2’s points: 15</a:t>
            </a:r>
          </a:p>
        </p:txBody>
      </p:sp>
      <p:pic>
        <p:nvPicPr>
          <p:cNvPr id="10" name="Large_intelligence_mismatch.mp4" descr="Large_intelligence_mismatch.mp4">
            <a:hlinkClick r:id="" action="ppaction://media"/>
            <a:extLst>
              <a:ext uri="{FF2B5EF4-FFF2-40B4-BE49-F238E27FC236}">
                <a16:creationId xmlns:a16="http://schemas.microsoft.com/office/drawing/2014/main" id="{B8C1CE67-98B3-6649-9671-01108612C94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91314" y="3108683"/>
            <a:ext cx="4690688" cy="351763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10E02B-726D-994E-A94E-476EA23DFAFA}"/>
              </a:ext>
            </a:extLst>
          </p:cNvPr>
          <p:cNvSpPr txBox="1"/>
          <p:nvPr/>
        </p:nvSpPr>
        <p:spPr>
          <a:xfrm>
            <a:off x="7317582" y="2185353"/>
            <a:ext cx="3438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Player 1’s points: 29</a:t>
            </a:r>
          </a:p>
          <a:p>
            <a:endParaRPr lang="en-US" dirty="0"/>
          </a:p>
          <a:p>
            <a:r>
              <a:rPr lang="en-US" dirty="0"/>
              <a:t>Player 2’s points: 3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96DF6D-9DCD-7D40-A67C-704BD1934BE6}"/>
              </a:ext>
            </a:extLst>
          </p:cNvPr>
          <p:cNvSpPr txBox="1">
            <a:spLocks/>
          </p:cNvSpPr>
          <p:nvPr/>
        </p:nvSpPr>
        <p:spPr>
          <a:xfrm>
            <a:off x="6507958" y="447187"/>
            <a:ext cx="466211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Large intelligence mismatch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1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2F7DE-ED01-ED48-AD69-F54BEE6F0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Further Exploration / making AI dumb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2E135-F00E-6948-B7D0-519156EBA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PH" dirty="0"/>
              <a:t>For each player, I added a parameter that allows me to make one of the players ‘dumber’ than the other</a:t>
            </a:r>
          </a:p>
          <a:p>
            <a:pPr marL="0" indent="0" fontAlgn="base">
              <a:buNone/>
            </a:pPr>
            <a:endParaRPr lang="en-PH" dirty="0"/>
          </a:p>
          <a:p>
            <a:pPr fontAlgn="base"/>
            <a:r>
              <a:rPr lang="en-PH" dirty="0"/>
              <a:t>Depending on the magnitude of this parameter, a player will at certain intervals revert to DLA behavior rather than using the heuristic - basically a ‘random walk’ instead of planned movement</a:t>
            </a:r>
          </a:p>
          <a:p>
            <a:pPr marL="0" indent="0" fontAlgn="base">
              <a:buNone/>
            </a:pPr>
            <a:endParaRPr lang="en-PH" dirty="0"/>
          </a:p>
          <a:p>
            <a:pPr fontAlgn="base"/>
            <a:r>
              <a:rPr lang="en-PH" dirty="0"/>
              <a:t>Obviously this allows one player to amass many more points than the other – but what consequences does it have for the state of the game? How much longer does it last? Can I model the effect of the intelligence change on game length, average points per move, </a:t>
            </a:r>
            <a:r>
              <a:rPr lang="en-PH" dirty="0" err="1"/>
              <a:t>etc</a:t>
            </a:r>
            <a:r>
              <a:rPr lang="en-PH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3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B2DE4-3A1D-E840-965D-C7AD9330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Examples (anim.)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ECD21-2170-0E48-AE32-0FC5F3B3D4A4}"/>
              </a:ext>
            </a:extLst>
          </p:cNvPr>
          <p:cNvSpPr txBox="1"/>
          <p:nvPr/>
        </p:nvSpPr>
        <p:spPr>
          <a:xfrm>
            <a:off x="323387" y="4404732"/>
            <a:ext cx="20518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Intelligence Difference: 0.1</a:t>
            </a:r>
          </a:p>
          <a:p>
            <a:endParaRPr lang="en-US" sz="1400" dirty="0"/>
          </a:p>
          <a:p>
            <a:r>
              <a:rPr lang="en-US" sz="1400" dirty="0"/>
              <a:t>Avg. point Difference:</a:t>
            </a:r>
          </a:p>
          <a:p>
            <a:r>
              <a:rPr lang="en-US" sz="1400" dirty="0"/>
              <a:t>1.333</a:t>
            </a:r>
          </a:p>
          <a:p>
            <a:endParaRPr lang="en-US" sz="1400" dirty="0"/>
          </a:p>
          <a:p>
            <a:r>
              <a:rPr lang="en-US" sz="1400" dirty="0"/>
              <a:t>Avg time to finish:</a:t>
            </a:r>
          </a:p>
          <a:p>
            <a:r>
              <a:rPr lang="en-PH" sz="1400" dirty="0"/>
              <a:t>49.63333333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633F46-F5BB-EE40-BE97-50D44B6FC277}"/>
              </a:ext>
            </a:extLst>
          </p:cNvPr>
          <p:cNvSpPr txBox="1"/>
          <p:nvPr/>
        </p:nvSpPr>
        <p:spPr>
          <a:xfrm>
            <a:off x="2852332" y="4404732"/>
            <a:ext cx="20518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Intelligence Difference: 0.3</a:t>
            </a:r>
          </a:p>
          <a:p>
            <a:endParaRPr lang="en-US" sz="1400" dirty="0"/>
          </a:p>
          <a:p>
            <a:r>
              <a:rPr lang="en-US" sz="1400" dirty="0"/>
              <a:t>Avg. point Difference:</a:t>
            </a:r>
          </a:p>
          <a:p>
            <a:r>
              <a:rPr lang="en-US" sz="1400" dirty="0"/>
              <a:t>3.66</a:t>
            </a:r>
          </a:p>
          <a:p>
            <a:endParaRPr lang="en-US" sz="1400" dirty="0"/>
          </a:p>
          <a:p>
            <a:r>
              <a:rPr lang="en-US" sz="1400" dirty="0"/>
              <a:t>Avg time to finish:</a:t>
            </a:r>
          </a:p>
          <a:p>
            <a:r>
              <a:rPr lang="en-US" sz="1400" dirty="0"/>
              <a:t>56.55</a:t>
            </a:r>
          </a:p>
          <a:p>
            <a:endParaRPr lang="en-US" sz="1400" dirty="0"/>
          </a:p>
        </p:txBody>
      </p:sp>
      <p:pic>
        <p:nvPicPr>
          <p:cNvPr id="11" name="IntelDifference0point3" descr="IntelDifference0point3">
            <a:hlinkClick r:id="" action="ppaction://media"/>
            <a:hlinkHover r:id="" action="ppaction://ole?verb=0"/>
            <a:extLst>
              <a:ext uri="{FF2B5EF4-FFF2-40B4-BE49-F238E27FC236}">
                <a16:creationId xmlns:a16="http://schemas.microsoft.com/office/drawing/2014/main" id="{0459CDA3-2E1D-8643-88C2-B4B8BF8F6F2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2"/>
          <a:srcRect l="11415" r="10240"/>
          <a:stretch/>
        </p:blipFill>
        <p:spPr>
          <a:xfrm>
            <a:off x="2621076" y="2275049"/>
            <a:ext cx="2249628" cy="2153567"/>
          </a:xfrm>
          <a:prstGeom prst="rect">
            <a:avLst/>
          </a:prstGeom>
        </p:spPr>
      </p:pic>
      <p:pic>
        <p:nvPicPr>
          <p:cNvPr id="12" name="IntelDifference0point3" descr="IntelDifference0point3">
            <a:hlinkClick r:id="" action="ppaction://media"/>
            <a:hlinkHover r:id="" action="ppaction://ole?verb=0"/>
            <a:extLst>
              <a:ext uri="{FF2B5EF4-FFF2-40B4-BE49-F238E27FC236}">
                <a16:creationId xmlns:a16="http://schemas.microsoft.com/office/drawing/2014/main" id="{5CF1666A-8C18-0446-A8A4-A15D25DC202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3"/>
          <a:srcRect l="8210" r="9955"/>
          <a:stretch/>
        </p:blipFill>
        <p:spPr>
          <a:xfrm>
            <a:off x="133815" y="2271948"/>
            <a:ext cx="2353196" cy="21566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1B8BDA-B9EB-504F-88DB-59AE5BFA0953}"/>
              </a:ext>
            </a:extLst>
          </p:cNvPr>
          <p:cNvSpPr txBox="1"/>
          <p:nvPr/>
        </p:nvSpPr>
        <p:spPr>
          <a:xfrm>
            <a:off x="5332917" y="4415905"/>
            <a:ext cx="2051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Intelligence Difference: 0.5</a:t>
            </a:r>
          </a:p>
          <a:p>
            <a:endParaRPr lang="en-US" sz="1400" dirty="0"/>
          </a:p>
          <a:p>
            <a:r>
              <a:rPr lang="en-US" sz="1400" dirty="0"/>
              <a:t>Avg. point Difference:</a:t>
            </a:r>
          </a:p>
          <a:p>
            <a:r>
              <a:rPr lang="en-US" sz="1400" dirty="0"/>
              <a:t>16</a:t>
            </a:r>
          </a:p>
          <a:p>
            <a:endParaRPr lang="en-US" sz="1400" dirty="0"/>
          </a:p>
          <a:p>
            <a:r>
              <a:rPr lang="en-US" sz="1400" dirty="0"/>
              <a:t>Avg time to finish:</a:t>
            </a:r>
          </a:p>
          <a:p>
            <a:r>
              <a:rPr lang="en-PH" sz="1400" dirty="0"/>
              <a:t>66.71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792E53-B37E-D34D-9F0C-53A3C0E679B4}"/>
              </a:ext>
            </a:extLst>
          </p:cNvPr>
          <p:cNvSpPr txBox="1"/>
          <p:nvPr/>
        </p:nvSpPr>
        <p:spPr>
          <a:xfrm>
            <a:off x="7813502" y="4415905"/>
            <a:ext cx="2051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Intelligence Difference: 0.7</a:t>
            </a:r>
          </a:p>
          <a:p>
            <a:endParaRPr lang="en-US" sz="1400" dirty="0"/>
          </a:p>
          <a:p>
            <a:r>
              <a:rPr lang="en-US" sz="1400" dirty="0"/>
              <a:t>Avg. point Difference:</a:t>
            </a:r>
          </a:p>
          <a:p>
            <a:r>
              <a:rPr lang="en-US" sz="1400" dirty="0"/>
              <a:t>21</a:t>
            </a:r>
          </a:p>
          <a:p>
            <a:endParaRPr lang="en-US" sz="1400" dirty="0"/>
          </a:p>
          <a:p>
            <a:r>
              <a:rPr lang="en-US" sz="1400" dirty="0"/>
              <a:t>Avg time to finish:</a:t>
            </a:r>
          </a:p>
          <a:p>
            <a:r>
              <a:rPr lang="en-PH" sz="1400" dirty="0"/>
              <a:t>79.6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E15C40-734C-924B-9515-288888E320DE}"/>
              </a:ext>
            </a:extLst>
          </p:cNvPr>
          <p:cNvSpPr txBox="1"/>
          <p:nvPr/>
        </p:nvSpPr>
        <p:spPr>
          <a:xfrm>
            <a:off x="10140175" y="4415882"/>
            <a:ext cx="20518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Intelligence Difference: 0.9</a:t>
            </a:r>
          </a:p>
          <a:p>
            <a:endParaRPr lang="en-US" sz="1400" dirty="0"/>
          </a:p>
          <a:p>
            <a:r>
              <a:rPr lang="en-US" sz="1400" dirty="0"/>
              <a:t>Avg. point Difference:</a:t>
            </a:r>
          </a:p>
          <a:p>
            <a:r>
              <a:rPr lang="en-US" sz="1400" dirty="0"/>
              <a:t>25.667</a:t>
            </a:r>
          </a:p>
          <a:p>
            <a:endParaRPr lang="en-US" sz="1400" dirty="0"/>
          </a:p>
          <a:p>
            <a:r>
              <a:rPr lang="en-US" sz="1400" dirty="0"/>
              <a:t>Avg time to finish:</a:t>
            </a:r>
          </a:p>
          <a:p>
            <a:r>
              <a:rPr lang="en-PH" sz="1400" dirty="0"/>
              <a:t>85.75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16" name="IntelDifference0point5" descr="IntelDifference0point5">
            <a:hlinkClick r:id="" action="ppaction://media"/>
            <a:hlinkHover r:id="" action="ppaction://ole?verb=0"/>
            <a:extLst>
              <a:ext uri="{FF2B5EF4-FFF2-40B4-BE49-F238E27FC236}">
                <a16:creationId xmlns:a16="http://schemas.microsoft.com/office/drawing/2014/main" id="{86E4C857-8CF3-2344-92B2-FA1BDD45EE64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4"/>
          <a:srcRect l="10888" r="10767"/>
          <a:stretch/>
        </p:blipFill>
        <p:spPr>
          <a:xfrm>
            <a:off x="5015920" y="2286202"/>
            <a:ext cx="2249626" cy="2153566"/>
          </a:xfrm>
          <a:prstGeom prst="rect">
            <a:avLst/>
          </a:prstGeom>
        </p:spPr>
      </p:pic>
      <p:pic>
        <p:nvPicPr>
          <p:cNvPr id="18" name="IntelDifference0point7" descr="IntelDifference0point7">
            <a:hlinkClick r:id="" action="ppaction://media"/>
            <a:hlinkHover r:id="" action="ppaction://ole?verb=0"/>
            <a:extLst>
              <a:ext uri="{FF2B5EF4-FFF2-40B4-BE49-F238E27FC236}">
                <a16:creationId xmlns:a16="http://schemas.microsoft.com/office/drawing/2014/main" id="{78C33CC9-067B-944D-A333-DBAA13CFAAD5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 rotWithShape="1">
          <a:blip r:embed="rId15"/>
          <a:srcRect l="14930" r="14460"/>
          <a:stretch/>
        </p:blipFill>
        <p:spPr>
          <a:xfrm>
            <a:off x="7477668" y="2271948"/>
            <a:ext cx="2051825" cy="2179366"/>
          </a:xfrm>
          <a:prstGeom prst="rect">
            <a:avLst/>
          </a:prstGeom>
        </p:spPr>
      </p:pic>
      <p:pic>
        <p:nvPicPr>
          <p:cNvPr id="19" name="IntelDifference0point7" descr="IntelDifference0point7">
            <a:hlinkClick r:id="" action="ppaction://media"/>
            <a:hlinkHover r:id="" action="ppaction://ole?verb=0"/>
            <a:extLst>
              <a:ext uri="{FF2B5EF4-FFF2-40B4-BE49-F238E27FC236}">
                <a16:creationId xmlns:a16="http://schemas.microsoft.com/office/drawing/2014/main" id="{1326E147-371A-5F4D-831D-AF607AE290F2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 rotWithShape="1">
          <a:blip r:embed="rId16"/>
          <a:srcRect l="12793" r="10650"/>
          <a:stretch/>
        </p:blipFill>
        <p:spPr>
          <a:xfrm>
            <a:off x="9701935" y="2229219"/>
            <a:ext cx="2293417" cy="22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5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9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2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6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26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81719-96D3-B346-B73E-1D56CD24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Data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190E977-3A90-9A42-A60B-95E97BE784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000391"/>
              </p:ext>
            </p:extLst>
          </p:nvPr>
        </p:nvGraphicFramePr>
        <p:xfrm>
          <a:off x="5280472" y="643465"/>
          <a:ext cx="6268062" cy="539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0331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5AAF2-7DCE-094A-9C5E-56330EFA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Data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4D426C5-EB6A-3045-A45B-09284DEB1C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384448"/>
              </p:ext>
            </p:extLst>
          </p:nvPr>
        </p:nvGraphicFramePr>
        <p:xfrm>
          <a:off x="5280472" y="643465"/>
          <a:ext cx="6268062" cy="539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7336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A42B-1E9F-0C41-8235-57A5330F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I noticed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3D37B-C611-954E-9938-C5665203E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222287"/>
            <a:ext cx="7321678" cy="4188525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Curiosity: when the two AIs have equal intelligence the time taken is </a:t>
            </a:r>
            <a:r>
              <a:rPr lang="en-US" i="1" dirty="0"/>
              <a:t>longer</a:t>
            </a:r>
            <a:r>
              <a:rPr lang="en-US" dirty="0"/>
              <a:t> than when there is even a small difference in the quality of their decision-making. This was happening consistently</a:t>
            </a:r>
          </a:p>
          <a:p>
            <a:endParaRPr lang="en-US" dirty="0"/>
          </a:p>
          <a:p>
            <a:r>
              <a:rPr lang="en-US" dirty="0"/>
              <a:t>This seems to happen because there is a high probability of them being ‘entangled’ and being stuck in a loop of chasing the same points over and over. Even a small amount of variance is usually enough to make this happen a lot less often</a:t>
            </a:r>
          </a:p>
          <a:p>
            <a:endParaRPr lang="en-US" dirty="0"/>
          </a:p>
          <a:p>
            <a:r>
              <a:rPr lang="en-US" dirty="0"/>
              <a:t>Animation shows this happening</a:t>
            </a:r>
          </a:p>
        </p:txBody>
      </p:sp>
      <p:pic>
        <p:nvPicPr>
          <p:cNvPr id="4" name="IntelDifference0point7" descr="IntelDifference0point7">
            <a:hlinkClick r:id="" action="ppaction://media"/>
            <a:extLst>
              <a:ext uri="{FF2B5EF4-FFF2-40B4-BE49-F238E27FC236}">
                <a16:creationId xmlns:a16="http://schemas.microsoft.com/office/drawing/2014/main" id="{84154CB0-772B-1942-8A75-0AD7C136E7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4373" t="8363" r="11846" b="3182"/>
          <a:stretch/>
        </p:blipFill>
        <p:spPr>
          <a:xfrm>
            <a:off x="8343900" y="2822560"/>
            <a:ext cx="3685711" cy="33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9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{DEBEAB66-D236-514B-BE16-478109CDD9CC}tf10001121_mac</Template>
  <TotalTime>336</TotalTime>
  <Words>483</Words>
  <Application>Microsoft Macintosh PowerPoint</Application>
  <PresentationFormat>Widescreen</PresentationFormat>
  <Paragraphs>79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Century Gothic</vt:lpstr>
      <vt:lpstr>Courier New</vt:lpstr>
      <vt:lpstr>Wingdings 2</vt:lpstr>
      <vt:lpstr>Quotable</vt:lpstr>
      <vt:lpstr>Modelling intelligence mismatch using random walks and naïve AI</vt:lpstr>
      <vt:lpstr>Background</vt:lpstr>
      <vt:lpstr>Equal, high intelligence</vt:lpstr>
      <vt:lpstr>Further Exploration / making AI dumb</vt:lpstr>
      <vt:lpstr>Test Examples (anim.)</vt:lpstr>
      <vt:lpstr>Data</vt:lpstr>
      <vt:lpstr>Data</vt:lpstr>
      <vt:lpstr>Something I noticed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intelligence mismatch using DLA and naïve AI</dc:title>
  <dc:creator>Aidan Curran</dc:creator>
  <cp:lastModifiedBy>Aidan Curran</cp:lastModifiedBy>
  <cp:revision>13</cp:revision>
  <dcterms:created xsi:type="dcterms:W3CDTF">2021-11-29T23:06:11Z</dcterms:created>
  <dcterms:modified xsi:type="dcterms:W3CDTF">2021-12-23T08:19:20Z</dcterms:modified>
</cp:coreProperties>
</file>