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7"/>
  </p:notesMasterIdLst>
  <p:sldIdLst>
    <p:sldId id="256" r:id="rId2"/>
    <p:sldId id="257" r:id="rId3"/>
    <p:sldId id="258" r:id="rId4"/>
    <p:sldId id="264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56"/>
    <p:restoredTop sz="83283"/>
  </p:normalViewPr>
  <p:slideViewPr>
    <p:cSldViewPr snapToGrid="0" snapToObjects="1">
      <p:cViewPr varScale="1">
        <p:scale>
          <a:sx n="94" d="100"/>
          <a:sy n="94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88723-9CD2-E84C-9620-37CC702337DE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5CCC7-DE52-1944-8343-C5146006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4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Single pulse of CO2 at 3 locations, showing how that moves around the globe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Arrows on figure show expected wind direction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mainly mixing in the northern hemisphere, slower transport to southern hemisphere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time scale of 1-2 years, we still see mostly CO2 in the northern hemisphere and some starting to go into the southern hemisphere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5CCC7-DE52-1944-8343-C5146006D7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0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sections of velocities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work with defined basic velocities, I apply some randomness to the direction and velocity of the particle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randomness helps the movement look more realistic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5CCC7-DE52-1944-8343-C5146006D7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5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54F59-B3BF-BB4F-92F5-EF00E1AA3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32AEE-306B-E141-AB30-364308E9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48967-3FC9-4D48-BFEF-C78A7499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35AF-FF84-224B-A2E1-92F90FE5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330B5-517D-A84A-A90E-7630F7D0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0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7BFF-1AC9-A443-A2FD-516F2CA5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B3D32-70A7-CE4F-BA2D-696B480E2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E78C5-EDE5-A247-A02B-8A9B37BA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652A2-FCE5-2940-8A4B-BE039E1F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B780B-0FEE-414D-84FA-A5A580A8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6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2125CE-AE76-C043-8FA1-6ED7B676A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6B700-C5C3-9D44-8901-65BBA030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F455B-4BA7-154F-8159-D2D1BA6F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E875D-6DBE-2342-B9C2-71F035D3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E625B-25EE-AD48-B18D-0AC5063E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21A98-4E6E-C147-A8BE-FF3599948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DF9F2-55C6-1045-9E37-1A5A7755B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647-31B0-AF40-A65A-8D5168A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8801F-3C3C-D143-B5F5-27570C84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7692-C19A-B040-8919-7883A43B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37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8BDB-0A52-C841-B29A-BBA19C7C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CCF63-0FC0-9F4A-B79A-37857B2BB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5CBBB-17EC-9843-8E91-5BA40148B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F9E91-16FF-D341-B567-2CDC0169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D6855-35EC-FD4B-B729-A2777521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0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5B16-2430-FF44-B211-2F1AB5C4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E3866-0EF7-964F-9A61-47D1E64DC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E095F-D9D1-6F48-BC5B-9EE29A1F3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DFDF8-1087-1D49-98A9-857B5025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51999-2491-CD48-857C-54389FE6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F3B68-70C5-F845-A78D-184BFFEF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E90D-B04E-CC47-A212-F1731DC0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D2935-F765-FE45-BDE6-CE4BAD1A0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62E8D-B1D5-4945-964A-B602BF693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A313D-9E7C-D646-828B-F9288CCBC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C8DAFE-1F81-FA43-88D5-32AAD24AA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0B6A7-EF61-AF4F-970D-8BD99E79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2A3D4-5A29-6E4A-960F-36699EC7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98C50A-9443-D541-8A62-A2A84A64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06CA0-9A9A-2845-9E27-6C5D4FCA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4EF910-DC16-0A4D-B346-5043CA66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8FC7E-4246-3D44-A0F3-0B3B5BC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373FC-C2F4-F74D-A8F8-6ED9A447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8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50704-1770-F745-A82D-2D4EAE33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0572AF-E3C5-DF43-A2A1-ACD07FB1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8D845-E7A4-3541-B24A-1199AF59A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4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1579-A2CE-FE42-8528-62B2D970F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992D7-4CCD-1843-A87A-E3F693A07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BDE9E-93DD-8E4C-B10C-0869A346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E1E49-1147-C747-A029-FD2A86C6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4BCAF-BB97-7F40-BC1D-27829374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9BB2-3B83-9D4B-A21A-54231EDF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2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DC5EC-9093-814A-8BEC-FF6093D0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FEB20-5C2B-104E-A263-7B40F948E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CB623-4A52-0545-A3F9-E2BFAB990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27A9F-2E2B-7F42-8092-33EB30D4B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F652A-7FB2-C844-B0F2-39F92310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80216-A5DC-004C-9109-AB58C345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4C3AF-D2C8-5C42-814A-C1C81CD7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06784-D6F9-6741-AA06-28A8722A1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5DABA-CCA1-5649-A4C4-3099C2D13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147ED-A70D-D14C-ACFD-D619FC9AD325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FEB84-98EF-184D-9C14-22DC2396F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395F1-CA5A-4A47-94BE-259F6AE68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B163F-0A2A-734B-BA75-E838B219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72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arth_Global_Circulation_-_en.svg" TargetMode="External"/><Relationship Id="rId2" Type="http://schemas.openxmlformats.org/officeDocument/2006/relationships/hyperlink" Target="https://svs.gsfc.nasa.gov/1171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ogermanykat.wordpress.com/2014/10/06/the-surface-winds-of-german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F432C-A38C-734F-BA37-B5B0D1246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312" y="4960758"/>
            <a:ext cx="6932032" cy="12360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3800" dirty="0">
                <a:latin typeface="Garamond" panose="02020404030301010803" pitchFamily="18" charset="0"/>
              </a:rPr>
              <a:t>Simulating Atmospheric Transport</a:t>
            </a:r>
            <a:br>
              <a:rPr lang="en-US" sz="3800" dirty="0">
                <a:latin typeface="Garamond" panose="02020404030301010803" pitchFamily="18" charset="0"/>
              </a:rPr>
            </a:br>
            <a:r>
              <a:rPr lang="en-US" sz="3800" dirty="0">
                <a:latin typeface="Garamond" panose="02020404030301010803" pitchFamily="18" charset="0"/>
              </a:rPr>
              <a:t>of Carbon Dioxide Emissions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DB428-77BF-7B47-AB72-E5F7B3FA4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9869" y="4960758"/>
            <a:ext cx="3323819" cy="12360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>
                <a:latin typeface="Garamond" panose="02020404030301010803" pitchFamily="18" charset="0"/>
              </a:rPr>
              <a:t>Paula Rueda</a:t>
            </a:r>
          </a:p>
          <a:p>
            <a:pPr algn="l"/>
            <a:r>
              <a:rPr lang="en-US">
                <a:latin typeface="Garamond" panose="02020404030301010803" pitchFamily="18" charset="0"/>
              </a:rPr>
              <a:t>EPS 109</a:t>
            </a:r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27285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BCB3E0CA-7432-4F43-AA7A-BCC3A7A8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693" y="546892"/>
            <a:ext cx="7520107" cy="37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C7B2-B7AA-604E-A100-CBFEA58B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8" y="234240"/>
            <a:ext cx="11865244" cy="1325563"/>
          </a:xfrm>
        </p:spPr>
        <p:txBody>
          <a:bodyPr>
            <a:normAutofit/>
          </a:bodyPr>
          <a:lstStyle/>
          <a:p>
            <a:r>
              <a:rPr lang="en-US" u="sng" dirty="0">
                <a:latin typeface="Garamond" panose="02020404030301010803" pitchFamily="18" charset="0"/>
              </a:rPr>
              <a:t>Goal</a:t>
            </a:r>
            <a:r>
              <a:rPr lang="en-US" dirty="0">
                <a:latin typeface="Garamond" panose="02020404030301010803" pitchFamily="18" charset="0"/>
              </a:rPr>
              <a:t>: Simple simulation showing how CO2 emissions from 3 sources move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8817A-4AC1-2741-ADE8-D47A092C4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74" y="1736463"/>
            <a:ext cx="8191500" cy="3860800"/>
          </a:xfrm>
        </p:spPr>
        <p:txBody>
          <a:bodyPr>
            <a:normAutofit/>
          </a:bodyPr>
          <a:lstStyle/>
          <a:p>
            <a:r>
              <a:rPr lang="en-US" u="sng" dirty="0">
                <a:latin typeface="Garamond" panose="02020404030301010803" pitchFamily="18" charset="0"/>
              </a:rPr>
              <a:t>Taking into account</a:t>
            </a:r>
            <a:r>
              <a:rPr lang="en-US" dirty="0">
                <a:latin typeface="Garamond" panose="02020404030301010803" pitchFamily="18" charset="0"/>
              </a:rPr>
              <a:t>: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Wind patterns 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Atmospheric mixing timescales</a:t>
            </a:r>
          </a:p>
        </p:txBody>
      </p:sp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540B3778-FAFF-C343-BDDC-C37A4F8B5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95" y="3337403"/>
            <a:ext cx="5244481" cy="3154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7EECDD-E3E5-A94D-9232-B263D233E8C2}"/>
              </a:ext>
            </a:extLst>
          </p:cNvPr>
          <p:cNvSpPr txBox="1"/>
          <p:nvPr/>
        </p:nvSpPr>
        <p:spPr>
          <a:xfrm>
            <a:off x="3824287" y="6492097"/>
            <a:ext cx="166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Jacob, 1999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AB5E458-B699-F74E-9269-3502BFC3F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749" y="2007220"/>
            <a:ext cx="5244482" cy="43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64E4-2CB2-DA48-AA9A-A9771778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29492"/>
            <a:ext cx="11830050" cy="1325563"/>
          </a:xfrm>
        </p:spPr>
        <p:txBody>
          <a:bodyPr/>
          <a:lstStyle/>
          <a:p>
            <a:r>
              <a:rPr lang="en-US" u="sng" dirty="0">
                <a:latin typeface="Garamond" panose="02020404030301010803" pitchFamily="18" charset="0"/>
              </a:rPr>
              <a:t>Method</a:t>
            </a:r>
            <a:r>
              <a:rPr lang="en-US" dirty="0">
                <a:latin typeface="Garamond" panose="02020404030301010803" pitchFamily="18" charset="0"/>
              </a:rPr>
              <a:t>: Combination of random movements and nonrandom expected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CD0D6-8429-DD45-9815-9B86FD29E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747788"/>
            <a:ext cx="6222237" cy="5110212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Create array of particles at 3 locations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Loop through to update positions</a:t>
            </a:r>
          </a:p>
          <a:p>
            <a:pPr marL="0" indent="0">
              <a:buNone/>
            </a:pPr>
            <a:endParaRPr lang="en-US" sz="3200" dirty="0">
              <a:latin typeface="Garamond" panose="02020404030301010803" pitchFamily="18" charset="0"/>
            </a:endParaRPr>
          </a:p>
          <a:p>
            <a:r>
              <a:rPr lang="en-US" sz="3200" u="sng" dirty="0">
                <a:latin typeface="Garamond" panose="02020404030301010803" pitchFamily="18" charset="0"/>
              </a:rPr>
              <a:t>Define functions for:</a:t>
            </a:r>
          </a:p>
          <a:p>
            <a:endParaRPr lang="en-US" sz="3200" u="sng" dirty="0">
              <a:latin typeface="Garamond" panose="02020404030301010803" pitchFamily="18" charset="0"/>
            </a:endParaRPr>
          </a:p>
          <a:p>
            <a:pPr lvl="1"/>
            <a:r>
              <a:rPr lang="en-US" sz="3200" dirty="0">
                <a:latin typeface="Garamond" panose="02020404030301010803" pitchFamily="18" charset="0"/>
              </a:rPr>
              <a:t>Particle velocities based on latitude</a:t>
            </a:r>
          </a:p>
          <a:p>
            <a:pPr marL="457200" lvl="1" indent="0">
              <a:buNone/>
            </a:pPr>
            <a:endParaRPr lang="en-US" sz="3200" dirty="0">
              <a:latin typeface="Garamond" panose="02020404030301010803" pitchFamily="18" charset="0"/>
            </a:endParaRPr>
          </a:p>
          <a:p>
            <a:pPr lvl="1"/>
            <a:r>
              <a:rPr lang="en-US" sz="3200" dirty="0">
                <a:latin typeface="Garamond" panose="02020404030301010803" pitchFamily="18" charset="0"/>
              </a:rPr>
              <a:t>Applying some randomness to direction and velocity at each step </a:t>
            </a:r>
          </a:p>
          <a:p>
            <a:pPr lvl="2"/>
            <a:r>
              <a:rPr lang="en-US" sz="2900" dirty="0">
                <a:latin typeface="Garamond" panose="02020404030301010803" pitchFamily="18" charset="0"/>
              </a:rPr>
              <a:t>With higher probabilities for expected direction</a:t>
            </a:r>
          </a:p>
          <a:p>
            <a:pPr marL="914400" lvl="2" indent="0">
              <a:buNone/>
            </a:pPr>
            <a:endParaRPr lang="en-US" sz="3200" dirty="0">
              <a:latin typeface="Garamond" panose="02020404030301010803" pitchFamily="18" charset="0"/>
            </a:endParaRPr>
          </a:p>
          <a:p>
            <a:pPr lvl="1"/>
            <a:r>
              <a:rPr lang="en-US" sz="3200" dirty="0">
                <a:latin typeface="Garamond" panose="02020404030301010803" pitchFamily="18" charset="0"/>
              </a:rPr>
              <a:t>Updating particle position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29DECF-3CE6-564B-AEEF-849AE86ADDCB}"/>
                  </a:ext>
                </a:extLst>
              </p:cNvPr>
              <p:cNvSpPr txBox="1"/>
              <p:nvPr/>
            </p:nvSpPr>
            <p:spPr>
              <a:xfrm>
                <a:off x="7095143" y="1555055"/>
                <a:ext cx="4414838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Garamond" panose="02020404030301010803" pitchFamily="18" charset="0"/>
                  </a:rPr>
                  <a:t>Equations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box>
                    </m:oMath>
                  </m:oMathPara>
                </a14:m>
                <a:endParaRPr lang="en-US" sz="2800" dirty="0">
                  <a:latin typeface="Garamond" panose="020204040303010108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box>
                    </m:oMath>
                  </m:oMathPara>
                </a14:m>
                <a:endParaRPr lang="en-US" sz="2800" dirty="0">
                  <a:latin typeface="Garamond" panose="02020404030301010803" pitchFamily="18" charset="0"/>
                </a:endParaRPr>
              </a:p>
              <a:p>
                <a:endParaRPr lang="en-US" sz="2800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29DECF-3CE6-564B-AEEF-849AE86ADD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143" y="1555055"/>
                <a:ext cx="4414838" cy="1849865"/>
              </a:xfrm>
              <a:prstGeom prst="rect">
                <a:avLst/>
              </a:prstGeom>
              <a:blipFill>
                <a:blip r:embed="rId3"/>
                <a:stretch>
                  <a:fillRect l="-2865" t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8C1F57-EDBD-3342-BA4D-431A4B3D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099" y="3264622"/>
            <a:ext cx="5416926" cy="27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.mp4" descr="animation.mp4">
            <a:hlinkClick r:id="" action="ppaction://media"/>
            <a:extLst>
              <a:ext uri="{FF2B5EF4-FFF2-40B4-BE49-F238E27FC236}">
                <a16:creationId xmlns:a16="http://schemas.microsoft.com/office/drawing/2014/main" id="{05CF61C7-2926-3F47-A063-1A7C7986F2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0772" y="98946"/>
            <a:ext cx="9590456" cy="6660107"/>
          </a:xfrm>
        </p:spPr>
      </p:pic>
    </p:spTree>
    <p:extLst>
      <p:ext uri="{BB962C8B-B14F-4D97-AF65-F5344CB8AC3E}">
        <p14:creationId xmlns:p14="http://schemas.microsoft.com/office/powerpoint/2010/main" val="11954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9EE59-1A04-F54D-9907-4A5166C2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Image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16BE1-FD66-594A-BA64-C0AD8DB48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NASA's Goddard Space Flight Center, </a:t>
            </a:r>
            <a:r>
              <a:rPr lang="en-US" dirty="0">
                <a:latin typeface="Garamond" panose="02020404030301010803" pitchFamily="18" charset="0"/>
                <a:hlinkClick r:id="rId2"/>
              </a:rPr>
              <a:t>https://svs.gsfc.nasa.gov/11719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Introduction to Atmospheric Chemistry, D.J. Jacob, Princeton University Press, 1999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Wikimedia Commons User </a:t>
            </a:r>
            <a:r>
              <a:rPr lang="en-US" dirty="0" err="1">
                <a:latin typeface="Garamond" panose="02020404030301010803" pitchFamily="18" charset="0"/>
              </a:rPr>
              <a:t>Kaidor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>
                <a:latin typeface="Garamond" panose="02020404030301010803" pitchFamily="18" charset="0"/>
                <a:hlinkClick r:id="rId3"/>
              </a:rPr>
              <a:t>https://commons.wikimedia.org/wiki/File:Earth_Global_Circulation_-_en.svg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  <a:hlinkClick r:id="rId4"/>
              </a:rPr>
              <a:t>https://geogermanykat.wordpress.com/2014/10/06/the-surface-winds-of-germany/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35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258</Words>
  <Application>Microsoft Macintosh PowerPoint</Application>
  <PresentationFormat>Widescreen</PresentationFormat>
  <Paragraphs>37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Garamond</vt:lpstr>
      <vt:lpstr>Office Theme</vt:lpstr>
      <vt:lpstr>Simulating Atmospheric Transport of Carbon Dioxide Emissions</vt:lpstr>
      <vt:lpstr>Goal: Simple simulation showing how CO2 emissions from 3 sources move through the atmosphere</vt:lpstr>
      <vt:lpstr>Method: Combination of random movements and nonrandom expected patterns</vt:lpstr>
      <vt:lpstr>PowerPoint Presentation</vt:lpstr>
      <vt:lpstr>Image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Transport of Carbon Dioxide</dc:title>
  <dc:creator>Paula Rueda Villamil</dc:creator>
  <cp:lastModifiedBy>Paula Rueda Villamil</cp:lastModifiedBy>
  <cp:revision>50</cp:revision>
  <dcterms:created xsi:type="dcterms:W3CDTF">2021-11-28T23:17:15Z</dcterms:created>
  <dcterms:modified xsi:type="dcterms:W3CDTF">2021-12-01T07:16:44Z</dcterms:modified>
</cp:coreProperties>
</file>