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63"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50c50ec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50c50ec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6d716c635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6d716c63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717f42839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717f4283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50c50ec40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50c50ec4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2e433c64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02e433c64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7004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7004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196550"/>
            <a:ext cx="8520600" cy="1145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SzPct val="26821"/>
              <a:buNone/>
            </a:pPr>
            <a:r>
              <a:rPr lang="en" sz="3322"/>
              <a:t>Model of Penetrating Solar Wind Protons as a Source of Atmospheric Hydrogen on Mars </a:t>
            </a:r>
            <a:endParaRPr sz="3322"/>
          </a:p>
        </p:txBody>
      </p:sp>
      <p:sp>
        <p:nvSpPr>
          <p:cNvPr id="55" name="Google Shape;55;p13"/>
          <p:cNvSpPr txBox="1"/>
          <p:nvPr/>
        </p:nvSpPr>
        <p:spPr>
          <a:xfrm>
            <a:off x="3608700" y="4342250"/>
            <a:ext cx="192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Maria L. Sorgi Johann </a:t>
            </a:r>
            <a:endParaRPr>
              <a:solidFill>
                <a:schemeClr val="dk1"/>
              </a:solidFill>
            </a:endParaRPr>
          </a:p>
        </p:txBody>
      </p:sp>
      <p:pic>
        <p:nvPicPr>
          <p:cNvPr id="56" name="Google Shape;56;p13"/>
          <p:cNvPicPr preferRelativeResize="0"/>
          <p:nvPr/>
        </p:nvPicPr>
        <p:blipFill rotWithShape="1">
          <a:blip r:embed="rId3">
            <a:alphaModFix/>
          </a:blip>
          <a:srcRect l="1709" t="11020" r="51187" b="10375"/>
          <a:stretch/>
        </p:blipFill>
        <p:spPr>
          <a:xfrm>
            <a:off x="885475" y="135700"/>
            <a:ext cx="3415124" cy="3141950"/>
          </a:xfrm>
          <a:prstGeom prst="rect">
            <a:avLst/>
          </a:prstGeom>
          <a:noFill/>
          <a:ln>
            <a:noFill/>
          </a:ln>
        </p:spPr>
      </p:pic>
      <p:pic>
        <p:nvPicPr>
          <p:cNvPr id="57" name="Google Shape;57;p13"/>
          <p:cNvPicPr preferRelativeResize="0"/>
          <p:nvPr/>
        </p:nvPicPr>
        <p:blipFill rotWithShape="1">
          <a:blip r:embed="rId3">
            <a:alphaModFix/>
          </a:blip>
          <a:srcRect l="53270" t="11196" r="1684" b="10830"/>
          <a:stretch/>
        </p:blipFill>
        <p:spPr>
          <a:xfrm flipH="1">
            <a:off x="4917625" y="135700"/>
            <a:ext cx="3360000" cy="314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4550" y="113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a:t>
            </a:r>
            <a:endParaRPr/>
          </a:p>
        </p:txBody>
      </p:sp>
      <p:sp>
        <p:nvSpPr>
          <p:cNvPr id="63" name="Google Shape;63;p14"/>
          <p:cNvSpPr txBox="1">
            <a:spLocks noGrp="1"/>
          </p:cNvSpPr>
          <p:nvPr>
            <p:ph type="body" idx="1"/>
          </p:nvPr>
        </p:nvSpPr>
        <p:spPr>
          <a:xfrm>
            <a:off x="150525" y="598050"/>
            <a:ext cx="8567700" cy="23043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Char char="●"/>
            </a:pPr>
            <a:r>
              <a:rPr lang="en" sz="1700" dirty="0">
                <a:solidFill>
                  <a:schemeClr val="dk1"/>
                </a:solidFill>
              </a:rPr>
              <a:t>Mars is too cold and has an atmosphere that is too thin to support liquid water on its surface. Yet, scientists encountered features that appeared to be formed by flowing water. This has motivated scientists to question when and how Mars lost its atmosphere.</a:t>
            </a:r>
            <a:endParaRPr sz="1700" dirty="0">
              <a:solidFill>
                <a:schemeClr val="dk1"/>
              </a:solidFill>
            </a:endParaRPr>
          </a:p>
          <a:p>
            <a:pPr marL="457200" lvl="0" indent="-336550" algn="l" rtl="0">
              <a:spcBef>
                <a:spcPts val="0"/>
              </a:spcBef>
              <a:spcAft>
                <a:spcPts val="0"/>
              </a:spcAft>
              <a:buClr>
                <a:schemeClr val="dk1"/>
              </a:buClr>
              <a:buSzPts val="1700"/>
              <a:buChar char="●"/>
            </a:pPr>
            <a:r>
              <a:rPr lang="en" sz="1700" dirty="0">
                <a:solidFill>
                  <a:schemeClr val="dk1"/>
                </a:solidFill>
              </a:rPr>
              <a:t>One idea says that, once Mars lost its magnetic field 3.8 billion years ago, the atmosphere was made vulnerable to the constant stream of particles coming from the sun and was stripped away. </a:t>
            </a:r>
            <a:endParaRPr sz="1700" dirty="0">
              <a:solidFill>
                <a:schemeClr val="dk1"/>
              </a:solidFill>
            </a:endParaRPr>
          </a:p>
        </p:txBody>
      </p:sp>
      <p:pic>
        <p:nvPicPr>
          <p:cNvPr id="64" name="Google Shape;64;p14"/>
          <p:cNvPicPr preferRelativeResize="0"/>
          <p:nvPr/>
        </p:nvPicPr>
        <p:blipFill rotWithShape="1">
          <a:blip r:embed="rId3">
            <a:alphaModFix/>
          </a:blip>
          <a:srcRect l="29114" t="5192" r="18924" b="4660"/>
          <a:stretch/>
        </p:blipFill>
        <p:spPr>
          <a:xfrm>
            <a:off x="5347125" y="2700800"/>
            <a:ext cx="2359407" cy="2304425"/>
          </a:xfrm>
          <a:prstGeom prst="rect">
            <a:avLst/>
          </a:prstGeom>
          <a:noFill/>
          <a:ln>
            <a:noFill/>
          </a:ln>
        </p:spPr>
      </p:pic>
      <p:sp>
        <p:nvSpPr>
          <p:cNvPr id="65" name="Google Shape;65;p14"/>
          <p:cNvSpPr txBox="1">
            <a:spLocks noGrp="1"/>
          </p:cNvSpPr>
          <p:nvPr>
            <p:ph type="body" idx="1"/>
          </p:nvPr>
        </p:nvSpPr>
        <p:spPr>
          <a:xfrm>
            <a:off x="104450" y="2779313"/>
            <a:ext cx="4647600" cy="2147400"/>
          </a:xfrm>
          <a:prstGeom prst="rect">
            <a:avLst/>
          </a:prstGeom>
        </p:spPr>
        <p:txBody>
          <a:bodyPr spcFirstLastPara="1" wrap="square" lIns="91425" tIns="91425" rIns="91425" bIns="91425" anchor="t" anchorCtr="0">
            <a:normAutofit fontScale="47500" lnSpcReduction="10000"/>
          </a:bodyPr>
          <a:lstStyle/>
          <a:p>
            <a:pPr marL="457200" lvl="0" indent="-339423" algn="l" rtl="0">
              <a:spcBef>
                <a:spcPts val="0"/>
              </a:spcBef>
              <a:spcAft>
                <a:spcPts val="0"/>
              </a:spcAft>
              <a:buClr>
                <a:schemeClr val="dk1"/>
              </a:buClr>
              <a:buSzPct val="100000"/>
              <a:buChar char="●"/>
            </a:pPr>
            <a:r>
              <a:rPr lang="en" sz="3674">
                <a:solidFill>
                  <a:schemeClr val="dk1"/>
                </a:solidFill>
              </a:rPr>
              <a:t>Yet, the MAVEN mission (go bears!) found that Mars does have a magnetosphere, one that has a different cause than one created by a dynamo at a planet’s center. It’s caused by electromagnetic interaction between the solar wind and the planet itself.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549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Solar Wind &amp; Hydrogen Column Interaction</a:t>
            </a:r>
            <a:endParaRPr/>
          </a:p>
        </p:txBody>
      </p:sp>
      <p:pic>
        <p:nvPicPr>
          <p:cNvPr id="71" name="Google Shape;71;p15"/>
          <p:cNvPicPr preferRelativeResize="0"/>
          <p:nvPr/>
        </p:nvPicPr>
        <p:blipFill rotWithShape="1">
          <a:blip r:embed="rId3">
            <a:alphaModFix/>
          </a:blip>
          <a:srcRect r="9305" b="9305"/>
          <a:stretch/>
        </p:blipFill>
        <p:spPr>
          <a:xfrm>
            <a:off x="2801775" y="2871275"/>
            <a:ext cx="3341350" cy="2171874"/>
          </a:xfrm>
          <a:prstGeom prst="rect">
            <a:avLst/>
          </a:prstGeom>
          <a:noFill/>
          <a:ln>
            <a:noFill/>
          </a:ln>
        </p:spPr>
      </p:pic>
      <p:sp>
        <p:nvSpPr>
          <p:cNvPr id="72" name="Google Shape;72;p15"/>
          <p:cNvSpPr txBox="1">
            <a:spLocks noGrp="1"/>
          </p:cNvSpPr>
          <p:nvPr>
            <p:ph type="body" idx="1"/>
          </p:nvPr>
        </p:nvSpPr>
        <p:spPr>
          <a:xfrm>
            <a:off x="142200" y="727600"/>
            <a:ext cx="8957400" cy="2068500"/>
          </a:xfrm>
          <a:prstGeom prst="rect">
            <a:avLst/>
          </a:prstGeom>
        </p:spPr>
        <p:txBody>
          <a:bodyPr spcFirstLastPara="1" wrap="square" lIns="91425" tIns="91425" rIns="91425" bIns="91425" anchor="t" anchorCtr="0">
            <a:noAutofit/>
          </a:bodyPr>
          <a:lstStyle/>
          <a:p>
            <a:pPr marL="457200" lvl="0" indent="-344011" algn="l" rtl="0">
              <a:spcBef>
                <a:spcPts val="0"/>
              </a:spcBef>
              <a:spcAft>
                <a:spcPts val="0"/>
              </a:spcAft>
              <a:buClr>
                <a:schemeClr val="dk1"/>
              </a:buClr>
              <a:buSzPts val="1817"/>
              <a:buChar char="●"/>
            </a:pPr>
            <a:r>
              <a:rPr lang="en" sz="1817">
                <a:solidFill>
                  <a:schemeClr val="dk1"/>
                </a:solidFill>
              </a:rPr>
              <a:t>Mars has a column of hydrogen that extend above its bow shock (where protons deflect off as a result of Lorentz forces). When the solar wind interacts with this hydrogen column, charge exchange occurs. </a:t>
            </a:r>
            <a:endParaRPr sz="1817">
              <a:solidFill>
                <a:schemeClr val="dk1"/>
              </a:solidFill>
            </a:endParaRPr>
          </a:p>
          <a:p>
            <a:pPr marL="457200" lvl="0" indent="-344011" algn="l" rtl="0">
              <a:spcBef>
                <a:spcPts val="1000"/>
              </a:spcBef>
              <a:spcAft>
                <a:spcPts val="1000"/>
              </a:spcAft>
              <a:buClr>
                <a:schemeClr val="dk1"/>
              </a:buClr>
              <a:buSzPts val="1817"/>
              <a:buChar char="●"/>
            </a:pPr>
            <a:r>
              <a:rPr lang="en" sz="1817">
                <a:solidFill>
                  <a:schemeClr val="dk1"/>
                </a:solidFill>
              </a:rPr>
              <a:t>Charge exchange results in protons becoming hydrogen atoms, and due to being unaffected by the magnetic field, are able to penetrate directly into the dayside Martian atmosphere.</a:t>
            </a:r>
            <a:endParaRPr sz="1817">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9900" y="210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Penetrating Energetic Neutral Atoms (ENAs)</a:t>
            </a:r>
            <a:endParaRPr/>
          </a:p>
        </p:txBody>
      </p:sp>
      <p:sp>
        <p:nvSpPr>
          <p:cNvPr id="78" name="Google Shape;78;p16"/>
          <p:cNvSpPr txBox="1">
            <a:spLocks noGrp="1"/>
          </p:cNvSpPr>
          <p:nvPr>
            <p:ph type="body" idx="1"/>
          </p:nvPr>
        </p:nvSpPr>
        <p:spPr>
          <a:xfrm>
            <a:off x="160225" y="783550"/>
            <a:ext cx="4854300" cy="3842700"/>
          </a:xfrm>
          <a:prstGeom prst="rect">
            <a:avLst/>
          </a:prstGeom>
        </p:spPr>
        <p:txBody>
          <a:bodyPr spcFirstLastPara="1" wrap="square" lIns="91425" tIns="91425" rIns="91425" bIns="91425" anchor="t" anchorCtr="0">
            <a:noAutofit/>
          </a:bodyPr>
          <a:lstStyle/>
          <a:p>
            <a:pPr marL="457200" lvl="0" indent="-349250" algn="l" rtl="0">
              <a:lnSpc>
                <a:spcPct val="95000"/>
              </a:lnSpc>
              <a:spcBef>
                <a:spcPts val="0"/>
              </a:spcBef>
              <a:spcAft>
                <a:spcPts val="0"/>
              </a:spcAft>
              <a:buClr>
                <a:schemeClr val="dk1"/>
              </a:buClr>
              <a:buSzPts val="1900"/>
              <a:buChar char="●"/>
            </a:pPr>
            <a:r>
              <a:rPr lang="en" sz="1900">
                <a:solidFill>
                  <a:schemeClr val="dk1"/>
                </a:solidFill>
              </a:rPr>
              <a:t>As the ENAs precipitate through the atmosphere, collisions with other atmospheric neutral molecules result in: </a:t>
            </a:r>
            <a:endParaRPr sz="1900">
              <a:solidFill>
                <a:schemeClr val="dk1"/>
              </a:solidFill>
            </a:endParaRPr>
          </a:p>
          <a:p>
            <a:pPr marL="914400" lvl="1" indent="-349250" algn="l" rtl="0">
              <a:lnSpc>
                <a:spcPct val="95000"/>
              </a:lnSpc>
              <a:spcBef>
                <a:spcPts val="1000"/>
              </a:spcBef>
              <a:spcAft>
                <a:spcPts val="0"/>
              </a:spcAft>
              <a:buClr>
                <a:schemeClr val="dk1"/>
              </a:buClr>
              <a:buSzPts val="1900"/>
              <a:buChar char="○"/>
            </a:pPr>
            <a:r>
              <a:rPr lang="en" sz="1900">
                <a:solidFill>
                  <a:schemeClr val="dk1"/>
                </a:solidFill>
              </a:rPr>
              <a:t>Further charge exchange reactions altering ENA’s species between neutral hydrogen and proton form.</a:t>
            </a:r>
            <a:endParaRPr sz="1900">
              <a:solidFill>
                <a:schemeClr val="dk1"/>
              </a:solidFill>
            </a:endParaRPr>
          </a:p>
          <a:p>
            <a:pPr marL="914400" lvl="1" indent="-349250" algn="l" rtl="0">
              <a:lnSpc>
                <a:spcPct val="95000"/>
              </a:lnSpc>
              <a:spcBef>
                <a:spcPts val="1000"/>
              </a:spcBef>
              <a:spcAft>
                <a:spcPts val="0"/>
              </a:spcAft>
              <a:buClr>
                <a:schemeClr val="dk1"/>
              </a:buClr>
              <a:buSzPts val="1900"/>
              <a:buChar char="○"/>
            </a:pPr>
            <a:r>
              <a:rPr lang="en" sz="1900">
                <a:solidFill>
                  <a:schemeClr val="dk1"/>
                </a:solidFill>
              </a:rPr>
              <a:t>Particle directions changing due to scattering.</a:t>
            </a:r>
            <a:endParaRPr sz="1900">
              <a:solidFill>
                <a:schemeClr val="dk1"/>
              </a:solidFill>
            </a:endParaRPr>
          </a:p>
          <a:p>
            <a:pPr marL="914400" lvl="1" indent="-349250" algn="l" rtl="0">
              <a:lnSpc>
                <a:spcPct val="95000"/>
              </a:lnSpc>
              <a:spcBef>
                <a:spcPts val="1000"/>
              </a:spcBef>
              <a:spcAft>
                <a:spcPts val="0"/>
              </a:spcAft>
              <a:buClr>
                <a:schemeClr val="dk1"/>
              </a:buClr>
              <a:buSzPts val="1900"/>
              <a:buChar char="○"/>
            </a:pPr>
            <a:r>
              <a:rPr lang="en" sz="1900">
                <a:solidFill>
                  <a:schemeClr val="dk1"/>
                </a:solidFill>
              </a:rPr>
              <a:t>Some backscattering into space while others formalizing and getting deposited in the atmosphere.</a:t>
            </a:r>
            <a:endParaRPr sz="1900">
              <a:solidFill>
                <a:schemeClr val="dk1"/>
              </a:solidFill>
            </a:endParaRPr>
          </a:p>
          <a:p>
            <a:pPr marL="0" lvl="0" indent="0" algn="l" rtl="0">
              <a:lnSpc>
                <a:spcPct val="95000"/>
              </a:lnSpc>
              <a:spcBef>
                <a:spcPts val="1000"/>
              </a:spcBef>
              <a:spcAft>
                <a:spcPts val="1200"/>
              </a:spcAft>
              <a:buNone/>
            </a:pPr>
            <a:endParaRPr sz="2000"/>
          </a:p>
        </p:txBody>
      </p:sp>
      <p:pic>
        <p:nvPicPr>
          <p:cNvPr id="79" name="Google Shape;79;p16"/>
          <p:cNvPicPr preferRelativeResize="0"/>
          <p:nvPr/>
        </p:nvPicPr>
        <p:blipFill rotWithShape="1">
          <a:blip r:embed="rId3">
            <a:alphaModFix/>
          </a:blip>
          <a:srcRect l="16295" r="39009" b="42459"/>
          <a:stretch/>
        </p:blipFill>
        <p:spPr>
          <a:xfrm>
            <a:off x="5420025" y="1346100"/>
            <a:ext cx="2765324" cy="1993475"/>
          </a:xfrm>
          <a:prstGeom prst="rect">
            <a:avLst/>
          </a:prstGeom>
          <a:noFill/>
          <a:ln>
            <a:noFill/>
          </a:ln>
        </p:spPr>
      </p:pic>
      <p:pic>
        <p:nvPicPr>
          <p:cNvPr id="80" name="Google Shape;80;p16"/>
          <p:cNvPicPr preferRelativeResize="0"/>
          <p:nvPr/>
        </p:nvPicPr>
        <p:blipFill rotWithShape="1">
          <a:blip r:embed="rId4">
            <a:alphaModFix/>
          </a:blip>
          <a:srcRect l="1969" t="5104" r="1969" b="5649"/>
          <a:stretch/>
        </p:blipFill>
        <p:spPr>
          <a:xfrm>
            <a:off x="5088200" y="3450300"/>
            <a:ext cx="2322875" cy="1481200"/>
          </a:xfrm>
          <a:prstGeom prst="rect">
            <a:avLst/>
          </a:prstGeom>
          <a:noFill/>
          <a:ln>
            <a:noFill/>
          </a:ln>
        </p:spPr>
      </p:pic>
      <p:sp>
        <p:nvSpPr>
          <p:cNvPr id="81" name="Google Shape;81;p16"/>
          <p:cNvSpPr/>
          <p:nvPr/>
        </p:nvSpPr>
        <p:spPr>
          <a:xfrm>
            <a:off x="6378775" y="2359600"/>
            <a:ext cx="396300" cy="83100"/>
          </a:xfrm>
          <a:prstGeom prst="rightArrow">
            <a:avLst>
              <a:gd name="adj1" fmla="val 50000"/>
              <a:gd name="adj2" fmla="val 50000"/>
            </a:avLst>
          </a:prstGeom>
          <a:solidFill>
            <a:srgbClr val="A2C4C9"/>
          </a:solidFill>
          <a:ln w="9525" cap="flat" cmpd="sng">
            <a:solidFill>
              <a:srgbClr val="A2C4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p:cNvPicPr preferRelativeResize="0"/>
          <p:nvPr/>
        </p:nvPicPr>
        <p:blipFill rotWithShape="1">
          <a:blip r:embed="rId4">
            <a:alphaModFix/>
          </a:blip>
          <a:srcRect l="3219" t="67686" r="61783" b="18786"/>
          <a:stretch/>
        </p:blipFill>
        <p:spPr>
          <a:xfrm>
            <a:off x="5125075" y="4691825"/>
            <a:ext cx="903350" cy="23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01075" y="196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Motivation</a:t>
            </a:r>
            <a:endParaRPr/>
          </a:p>
        </p:txBody>
      </p:sp>
      <p:sp>
        <p:nvSpPr>
          <p:cNvPr id="88" name="Google Shape;88;p17"/>
          <p:cNvSpPr txBox="1">
            <a:spLocks noGrp="1"/>
          </p:cNvSpPr>
          <p:nvPr>
            <p:ph type="body" idx="1"/>
          </p:nvPr>
        </p:nvSpPr>
        <p:spPr>
          <a:xfrm>
            <a:off x="311700" y="768825"/>
            <a:ext cx="8520600" cy="2733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dirty="0">
                <a:solidFill>
                  <a:schemeClr val="dk1"/>
                </a:solidFill>
              </a:rPr>
              <a:t>The SWIA instrument onboard MAVEN measured a proton flux at very low altitudes - the “visible” part of the solar wind that made it to the atmosphere. </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The hydrogen portion that would be present cannot be observed by SWIA for being energetically neutral, but it can me modeled. </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This is what motivates my current research with the MAVEN team and my simulation being presented today - looking at solar wind as a source of atmospheric hydrogen on Mars via interactions with the Martian atmosphere and magnetosphere using a model.</a:t>
            </a: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173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Model</a:t>
            </a:r>
            <a:endParaRPr/>
          </a:p>
        </p:txBody>
      </p:sp>
      <p:sp>
        <p:nvSpPr>
          <p:cNvPr id="94" name="Google Shape;94;p18"/>
          <p:cNvSpPr txBox="1">
            <a:spLocks noGrp="1"/>
          </p:cNvSpPr>
          <p:nvPr>
            <p:ph type="body" idx="1"/>
          </p:nvPr>
        </p:nvSpPr>
        <p:spPr>
          <a:xfrm>
            <a:off x="144425" y="746325"/>
            <a:ext cx="4764900" cy="41034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Clr>
                <a:schemeClr val="dk1"/>
              </a:buClr>
              <a:buSzPct val="100000"/>
              <a:buChar char="●"/>
            </a:pPr>
            <a:r>
              <a:rPr lang="en" dirty="0">
                <a:solidFill>
                  <a:schemeClr val="dk1"/>
                </a:solidFill>
              </a:rPr>
              <a:t>Renders the charge exchange that occur from the interaction between a solar wind proton (yellow particle) and the hydrogen column (light blue area extending above mars in green) with a random number of protons becoming ENAs. </a:t>
            </a:r>
            <a:endParaRPr dirty="0">
              <a:solidFill>
                <a:schemeClr val="dk1"/>
              </a:solidFill>
            </a:endParaRPr>
          </a:p>
          <a:p>
            <a:pPr marL="457200" lvl="0" indent="-325755" algn="l" rtl="0">
              <a:spcBef>
                <a:spcPts val="0"/>
              </a:spcBef>
              <a:spcAft>
                <a:spcPts val="0"/>
              </a:spcAft>
              <a:buClr>
                <a:schemeClr val="dk1"/>
              </a:buClr>
              <a:buSzPct val="100000"/>
              <a:buChar char="●"/>
            </a:pPr>
            <a:r>
              <a:rPr lang="en" dirty="0">
                <a:solidFill>
                  <a:schemeClr val="dk1"/>
                </a:solidFill>
              </a:rPr>
              <a:t>The resulting ENAs (particles in purple) will continue falling down to the atmosphere, passing through the bow shock (thin green line), traveling with random walks which simulates the scattering, and changing species. </a:t>
            </a:r>
            <a:endParaRPr dirty="0">
              <a:solidFill>
                <a:schemeClr val="dk1"/>
              </a:solidFill>
            </a:endParaRPr>
          </a:p>
          <a:p>
            <a:pPr marL="457200" lvl="0" indent="-325755" algn="l" rtl="0">
              <a:spcBef>
                <a:spcPts val="0"/>
              </a:spcBef>
              <a:spcAft>
                <a:spcPts val="0"/>
              </a:spcAft>
              <a:buClr>
                <a:schemeClr val="dk1"/>
              </a:buClr>
              <a:buSzPct val="100000"/>
              <a:buChar char="●"/>
            </a:pPr>
            <a:r>
              <a:rPr lang="en" dirty="0">
                <a:solidFill>
                  <a:schemeClr val="dk1"/>
                </a:solidFill>
              </a:rPr>
              <a:t>Once deposited on the dayside, aggregation of hydrogen and proton will occur as the sun continues to release protons.</a:t>
            </a:r>
            <a:endParaRPr dirty="0">
              <a:solidFill>
                <a:schemeClr val="dk1"/>
              </a:solidFill>
            </a:endParaRPr>
          </a:p>
          <a:p>
            <a:pPr marL="457200" lvl="0" indent="-325755" algn="l" rtl="0">
              <a:spcBef>
                <a:spcPts val="0"/>
              </a:spcBef>
              <a:spcAft>
                <a:spcPts val="0"/>
              </a:spcAft>
              <a:buClr>
                <a:schemeClr val="dk1"/>
              </a:buClr>
              <a:buSzPct val="100000"/>
              <a:buChar char="●"/>
            </a:pPr>
            <a:r>
              <a:rPr lang="en" dirty="0">
                <a:solidFill>
                  <a:schemeClr val="dk1"/>
                </a:solidFill>
              </a:rPr>
              <a:t>The particles that remained protons before passing the bow shock deflect off following a tangent path. </a:t>
            </a:r>
            <a:endParaRPr dirty="0">
              <a:solidFill>
                <a:schemeClr val="dk1"/>
              </a:solidFill>
            </a:endParaRPr>
          </a:p>
        </p:txBody>
      </p:sp>
      <p:pic>
        <p:nvPicPr>
          <p:cNvPr id="2" name="solar_wind_5_EPS109_Final">
            <a:hlinkClick r:id="" action="ppaction://media"/>
            <a:extLst>
              <a:ext uri="{FF2B5EF4-FFF2-40B4-BE49-F238E27FC236}">
                <a16:creationId xmlns:a16="http://schemas.microsoft.com/office/drawing/2014/main" id="{FF079011-A79E-4208-94C6-9B6926ED930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3758" t="12582" r="13758" b="12582"/>
          <a:stretch/>
        </p:blipFill>
        <p:spPr>
          <a:xfrm>
            <a:off x="5009633" y="861001"/>
            <a:ext cx="3910434" cy="34214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3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131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Topics to explore</a:t>
            </a:r>
            <a:endParaRPr/>
          </a:p>
        </p:txBody>
      </p:sp>
      <p:sp>
        <p:nvSpPr>
          <p:cNvPr id="101" name="Google Shape;101;p19"/>
          <p:cNvSpPr txBox="1">
            <a:spLocks noGrp="1"/>
          </p:cNvSpPr>
          <p:nvPr>
            <p:ph type="body" idx="1"/>
          </p:nvPr>
        </p:nvSpPr>
        <p:spPr>
          <a:xfrm>
            <a:off x="169525" y="726749"/>
            <a:ext cx="8520600" cy="934099"/>
          </a:xfrm>
          <a:prstGeom prst="rect">
            <a:avLst/>
          </a:prstGeom>
        </p:spPr>
        <p:txBody>
          <a:bodyPr spcFirstLastPara="1" wrap="square" lIns="91425" tIns="91425" rIns="91425" bIns="91425" anchor="t" anchorCtr="0">
            <a:noAutofit/>
          </a:bodyPr>
          <a:lstStyle/>
          <a:p>
            <a:pPr marL="457200" lvl="0" indent="-328453" algn="l" rtl="0">
              <a:spcBef>
                <a:spcPts val="0"/>
              </a:spcBef>
              <a:spcAft>
                <a:spcPts val="0"/>
              </a:spcAft>
              <a:buClr>
                <a:schemeClr val="dk1"/>
              </a:buClr>
              <a:buSzPct val="100000"/>
              <a:buChar char="●"/>
            </a:pPr>
            <a:r>
              <a:rPr lang="en" sz="1700" dirty="0">
                <a:solidFill>
                  <a:schemeClr val="dk1"/>
                </a:solidFill>
              </a:rPr>
              <a:t>Understanding and modeling this phenomenon can help us estimate the past and future environments on mars based on past solar activities and predicted storms by allowing us to quantify total hydrogen deposition over time.</a:t>
            </a:r>
            <a:endParaRPr sz="1700" dirty="0">
              <a:solidFill>
                <a:schemeClr val="dk1"/>
              </a:solidFill>
            </a:endParaRPr>
          </a:p>
        </p:txBody>
      </p:sp>
      <p:pic>
        <p:nvPicPr>
          <p:cNvPr id="102" name="Google Shape;102;p19"/>
          <p:cNvPicPr preferRelativeResize="0"/>
          <p:nvPr/>
        </p:nvPicPr>
        <p:blipFill rotWithShape="1">
          <a:blip r:embed="rId3">
            <a:alphaModFix/>
          </a:blip>
          <a:srcRect t="36911" b="23252"/>
          <a:stretch/>
        </p:blipFill>
        <p:spPr>
          <a:xfrm>
            <a:off x="2034100" y="1763755"/>
            <a:ext cx="4649625" cy="1852276"/>
          </a:xfrm>
          <a:prstGeom prst="rect">
            <a:avLst/>
          </a:prstGeom>
          <a:noFill/>
          <a:ln>
            <a:noFill/>
          </a:ln>
        </p:spPr>
      </p:pic>
      <p:sp>
        <p:nvSpPr>
          <p:cNvPr id="103" name="Google Shape;103;p19"/>
          <p:cNvSpPr txBox="1">
            <a:spLocks noGrp="1"/>
          </p:cNvSpPr>
          <p:nvPr>
            <p:ph type="body" idx="1"/>
          </p:nvPr>
        </p:nvSpPr>
        <p:spPr>
          <a:xfrm>
            <a:off x="169525" y="3855829"/>
            <a:ext cx="8520600" cy="1155796"/>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05"/>
              <a:buNone/>
            </a:pPr>
            <a:r>
              <a:rPr lang="en" sz="800" dirty="0">
                <a:solidFill>
                  <a:schemeClr val="dk1"/>
                </a:solidFill>
              </a:rPr>
              <a:t>Halekas, J. S., et al. (2015), MAVEN observations of solar wind hydrogen deposition in the atmosphere of Mars, Geophys. Res. Lett., 42, 8901–8909, doi:10.1002/2015GL064693</a:t>
            </a:r>
            <a:endParaRPr sz="800" dirty="0">
              <a:solidFill>
                <a:schemeClr val="dk1"/>
              </a:solidFill>
            </a:endParaRPr>
          </a:p>
          <a:p>
            <a:pPr marL="0" lvl="0" indent="0" algn="l" rtl="0">
              <a:lnSpc>
                <a:spcPct val="95000"/>
              </a:lnSpc>
              <a:spcBef>
                <a:spcPts val="1200"/>
              </a:spcBef>
              <a:spcAft>
                <a:spcPts val="0"/>
              </a:spcAft>
              <a:buSzPts val="605"/>
              <a:buNone/>
            </a:pPr>
            <a:r>
              <a:rPr lang="en" sz="800" dirty="0">
                <a:solidFill>
                  <a:schemeClr val="dk1"/>
                </a:solidFill>
              </a:rPr>
              <a:t>Jolitz, Rebecca &amp; Dong, Chuanfei &amp; Lee, Christina &amp; Lillis, Robert &amp; Brain, David &amp; Curry, Shannon &amp; Bougher, S.W. &amp; Parkinson, Christopher &amp; Jakosky, Bruce. (2017). A Monte Carlo </a:t>
            </a:r>
          </a:p>
          <a:p>
            <a:pPr marL="0" lvl="0" indent="0" algn="l" rtl="0">
              <a:lnSpc>
                <a:spcPct val="95000"/>
              </a:lnSpc>
              <a:spcBef>
                <a:spcPts val="500"/>
              </a:spcBef>
              <a:spcAft>
                <a:spcPts val="0"/>
              </a:spcAft>
              <a:buSzPts val="605"/>
              <a:buNone/>
            </a:pPr>
            <a:r>
              <a:rPr lang="en" sz="800" dirty="0">
                <a:solidFill>
                  <a:schemeClr val="dk1"/>
                </a:solidFill>
              </a:rPr>
              <a:t>           Model of Crustal Field Influences on Solar Energetic Particle Precipitation into the Martian Atmosphere. Journal of Geophysical Research: Space Physics. 122. </a:t>
            </a:r>
          </a:p>
          <a:p>
            <a:pPr marL="0" lvl="0" indent="0" algn="l" rtl="0">
              <a:lnSpc>
                <a:spcPct val="95000"/>
              </a:lnSpc>
              <a:spcBef>
                <a:spcPts val="500"/>
              </a:spcBef>
              <a:spcAft>
                <a:spcPts val="0"/>
              </a:spcAft>
              <a:buSzPts val="605"/>
              <a:buNone/>
            </a:pPr>
            <a:r>
              <a:rPr lang="en" sz="800" dirty="0">
                <a:solidFill>
                  <a:schemeClr val="dk1"/>
                </a:solidFill>
              </a:rPr>
              <a:t>           10.1002/2016JA023781. </a:t>
            </a:r>
            <a:endParaRPr sz="800" dirty="0">
              <a:solidFill>
                <a:schemeClr val="dk1"/>
              </a:solidFill>
            </a:endParaRPr>
          </a:p>
          <a:p>
            <a:pPr marL="0" lvl="0" indent="0" algn="l" rtl="0">
              <a:lnSpc>
                <a:spcPct val="95000"/>
              </a:lnSpc>
              <a:spcBef>
                <a:spcPts val="1200"/>
              </a:spcBef>
              <a:spcAft>
                <a:spcPts val="1200"/>
              </a:spcAft>
              <a:buSzPts val="605"/>
              <a:buNone/>
            </a:pPr>
            <a:r>
              <a:rPr lang="en" sz="800" dirty="0">
                <a:solidFill>
                  <a:schemeClr val="dk1"/>
                </a:solidFill>
              </a:rPr>
              <a:t>Steigerwald, Bill. “Maven Maps Electric Currents around Mars.” NASA, NASA, 22 May 2020, https://www.nasa.gov/press-release/goddard/2020/mars-electric-currents. </a:t>
            </a:r>
            <a:endParaRPr sz="800" dirty="0">
              <a:solidFill>
                <a:schemeClr val="dk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687</Words>
  <Application>Microsoft Office PowerPoint</Application>
  <PresentationFormat>On-screen Show (16:9)</PresentationFormat>
  <Paragraphs>30</Paragraphs>
  <Slides>7</Slides>
  <Notes>7</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Simple Dark</vt:lpstr>
      <vt:lpstr>Model of Penetrating Solar Wind Protons as a Source of Atmospheric Hydrogen on Mars </vt:lpstr>
      <vt:lpstr>Introduction</vt:lpstr>
      <vt:lpstr>Solar Wind &amp; Hydrogen Column Interaction</vt:lpstr>
      <vt:lpstr>Penetrating Energetic Neutral Atoms (ENAs)</vt:lpstr>
      <vt:lpstr>Motivation</vt:lpstr>
      <vt:lpstr>The Model</vt:lpstr>
      <vt:lpstr>Topics to explore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of Penetrating Solar Wind Protons as a Source of Atmospheric Hydrogen on Mars </dc:title>
  <cp:lastModifiedBy>Maria Sorgi Johann</cp:lastModifiedBy>
  <cp:revision>2</cp:revision>
  <dcterms:modified xsi:type="dcterms:W3CDTF">2021-12-01T17:22:24Z</dcterms:modified>
</cp:coreProperties>
</file>