
<file path=[Content_Types].xml><?xml version="1.0" encoding="utf-8"?>
<Types xmlns="http://schemas.openxmlformats.org/package/2006/content-types">
  <Default Extension="fntdata" ContentType="application/x-fontdata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59" r:id="rId4"/>
  </p:sldIdLst>
  <p:sldSz cx="9144000" cy="5143500" type="screen16x9"/>
  <p:notesSz cx="6858000" cy="9144000"/>
  <p:embeddedFontLst>
    <p:embeddedFont>
      <p:font typeface="Source Code Pro" panose="020B0509030403020204" pitchFamily="49" charset="0"/>
      <p:regular r:id="rId6"/>
      <p:bold r:id="rId7"/>
      <p:italic r:id="rId8"/>
      <p:boldItalic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98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4df91ff8c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04df91ff8c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3.xml"/><Relationship Id="rId4" Type="http://schemas.openxmlformats.org/officeDocument/2006/relationships/video" Target="../media/media2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601950" y="0"/>
            <a:ext cx="7940100" cy="133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Detection of an Exoplanet Transit [HAT-P-32b]</a:t>
            </a:r>
            <a:endParaRPr sz="4000"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1146575"/>
            <a:ext cx="8520600" cy="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Andrew Pitts</a:t>
            </a:r>
            <a:endParaRPr sz="220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2125" y="1567675"/>
            <a:ext cx="6059749" cy="357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Relative Aperture Photometry</a:t>
            </a: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214800" cy="8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 dirty="0"/>
              <a:t>Perform Aperture Photometry</a:t>
            </a:r>
            <a:endParaRPr sz="1300" dirty="0"/>
          </a:p>
          <a:p>
            <a:pPr marL="914400" lvl="1" indent="-3111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 dirty="0"/>
              <a:t>Aperture: circle, ellipse, or square.</a:t>
            </a:r>
            <a:endParaRPr sz="1300" dirty="0"/>
          </a:p>
        </p:txBody>
      </p:sp>
      <p:sp>
        <p:nvSpPr>
          <p:cNvPr id="63" name="Google Shape;63;p14"/>
          <p:cNvSpPr txBox="1"/>
          <p:nvPr/>
        </p:nvSpPr>
        <p:spPr>
          <a:xfrm>
            <a:off x="5102862" y="229475"/>
            <a:ext cx="3866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b="1" dirty="0">
                <a:solidFill>
                  <a:srgbClr val="6AA84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from </a:t>
            </a:r>
            <a:r>
              <a:rPr lang="en" sz="800" dirty="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photutils </a:t>
            </a:r>
            <a:r>
              <a:rPr lang="en" sz="800" b="1" dirty="0">
                <a:solidFill>
                  <a:srgbClr val="6AA84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import </a:t>
            </a:r>
            <a:r>
              <a:rPr lang="en" sz="800" dirty="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CirculuarAperture, CircularAnnulus</a:t>
            </a:r>
            <a:endParaRPr sz="800" dirty="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 dirty="0">
                <a:solidFill>
                  <a:srgbClr val="6AA84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from </a:t>
            </a:r>
            <a:r>
              <a:rPr lang="en" sz="800" dirty="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photutils </a:t>
            </a:r>
            <a:r>
              <a:rPr lang="en" sz="800" b="1" dirty="0">
                <a:solidFill>
                  <a:srgbClr val="6AA84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import</a:t>
            </a:r>
            <a:r>
              <a:rPr lang="en" sz="800" dirty="0">
                <a:solidFill>
                  <a:srgbClr val="6AA84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lang="en" sz="800" dirty="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aperture_photometry</a:t>
            </a:r>
            <a:endParaRPr sz="800" dirty="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311700" y="2920375"/>
            <a:ext cx="6255000" cy="138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11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</a:pPr>
            <a:r>
              <a:rPr lang="en" sz="1300" dirty="0">
                <a:solidFill>
                  <a:schemeClr val="dk2"/>
                </a:solidFill>
              </a:rPr>
              <a:t>Star Brightness: 	</a:t>
            </a:r>
            <a:r>
              <a:rPr lang="en" sz="1300" i="1" dirty="0">
                <a:solidFill>
                  <a:schemeClr val="dk2"/>
                </a:solidFill>
              </a:rPr>
              <a:t>S</a:t>
            </a:r>
            <a:r>
              <a:rPr lang="en" sz="1300" dirty="0">
                <a:solidFill>
                  <a:schemeClr val="dk2"/>
                </a:solidFill>
              </a:rPr>
              <a:t> = ∑ </a:t>
            </a:r>
            <a:r>
              <a:rPr lang="en" sz="1300" i="1" dirty="0">
                <a:solidFill>
                  <a:schemeClr val="dk2"/>
                </a:solidFill>
              </a:rPr>
              <a:t>I</a:t>
            </a:r>
            <a:r>
              <a:rPr lang="en" sz="1300" i="1" baseline="-25000" dirty="0">
                <a:solidFill>
                  <a:schemeClr val="dk2"/>
                </a:solidFill>
              </a:rPr>
              <a:t> aper</a:t>
            </a:r>
            <a:r>
              <a:rPr lang="en" sz="1300" dirty="0">
                <a:solidFill>
                  <a:schemeClr val="dk2"/>
                </a:solidFill>
              </a:rPr>
              <a:t> - </a:t>
            </a:r>
            <a:r>
              <a:rPr lang="en" sz="1300" i="1" dirty="0">
                <a:solidFill>
                  <a:schemeClr val="dk2"/>
                </a:solidFill>
              </a:rPr>
              <a:t>B </a:t>
            </a:r>
            <a:r>
              <a:rPr lang="en" sz="1300" dirty="0">
                <a:solidFill>
                  <a:schemeClr val="dk2"/>
                </a:solidFill>
              </a:rPr>
              <a:t>× </a:t>
            </a:r>
            <a:r>
              <a:rPr lang="en" sz="1300" i="1" dirty="0">
                <a:solidFill>
                  <a:schemeClr val="dk2"/>
                </a:solidFill>
              </a:rPr>
              <a:t>n</a:t>
            </a:r>
            <a:r>
              <a:rPr lang="en" sz="1300" i="1" baseline="-25000" dirty="0">
                <a:solidFill>
                  <a:schemeClr val="dk2"/>
                </a:solidFill>
              </a:rPr>
              <a:t>pix</a:t>
            </a:r>
            <a:endParaRPr sz="1300" dirty="0">
              <a:solidFill>
                <a:schemeClr val="dk2"/>
              </a:solidFill>
            </a:endParaRPr>
          </a:p>
          <a:p>
            <a:pPr marL="457200" lvl="0" indent="-3111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</a:pPr>
            <a:r>
              <a:rPr lang="en" sz="1300" dirty="0">
                <a:solidFill>
                  <a:schemeClr val="dk2"/>
                </a:solidFill>
              </a:rPr>
              <a:t>Lightcurve: 	Relative Brightness = S</a:t>
            </a:r>
            <a:r>
              <a:rPr lang="en" sz="1300" baseline="-25000" dirty="0">
                <a:solidFill>
                  <a:schemeClr val="dk2"/>
                </a:solidFill>
              </a:rPr>
              <a:t>target </a:t>
            </a:r>
            <a:r>
              <a:rPr lang="en" sz="1300" dirty="0">
                <a:solidFill>
                  <a:schemeClr val="dk2"/>
                </a:solidFill>
              </a:rPr>
              <a:t>/ S</a:t>
            </a:r>
            <a:r>
              <a:rPr lang="en" sz="1300" baseline="-25000" dirty="0">
                <a:solidFill>
                  <a:schemeClr val="dk2"/>
                </a:solidFill>
              </a:rPr>
              <a:t>reference</a:t>
            </a:r>
            <a:endParaRPr sz="1300" baseline="-25000" dirty="0">
              <a:solidFill>
                <a:schemeClr val="dk2"/>
              </a:solidFill>
            </a:endParaRPr>
          </a:p>
          <a:p>
            <a:pPr marL="457200" lvl="0" indent="-3111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</a:pPr>
            <a:r>
              <a:rPr lang="en" sz="1300" dirty="0">
                <a:solidFill>
                  <a:schemeClr val="dk2"/>
                </a:solidFill>
              </a:rPr>
              <a:t>Uncertainty: 	𝜎</a:t>
            </a:r>
            <a:r>
              <a:rPr lang="en" sz="1300" baseline="30000" dirty="0">
                <a:solidFill>
                  <a:schemeClr val="dk2"/>
                </a:solidFill>
              </a:rPr>
              <a:t>2</a:t>
            </a:r>
            <a:r>
              <a:rPr lang="en" sz="1300" dirty="0">
                <a:solidFill>
                  <a:schemeClr val="dk2"/>
                </a:solidFill>
              </a:rPr>
              <a:t> = </a:t>
            </a:r>
            <a:r>
              <a:rPr lang="en" sz="1300" i="1" dirty="0">
                <a:solidFill>
                  <a:schemeClr val="dk2"/>
                </a:solidFill>
              </a:rPr>
              <a:t>S</a:t>
            </a:r>
            <a:r>
              <a:rPr lang="en" sz="1300" i="1" baseline="-25000" dirty="0">
                <a:solidFill>
                  <a:schemeClr val="dk2"/>
                </a:solidFill>
              </a:rPr>
              <a:t>target</a:t>
            </a:r>
            <a:r>
              <a:rPr lang="en" sz="1300" i="1" dirty="0">
                <a:solidFill>
                  <a:schemeClr val="dk2"/>
                </a:solidFill>
              </a:rPr>
              <a:t> </a:t>
            </a:r>
            <a:r>
              <a:rPr lang="en" sz="1300" dirty="0">
                <a:solidFill>
                  <a:schemeClr val="dk2"/>
                </a:solidFill>
              </a:rPr>
              <a:t>+</a:t>
            </a:r>
            <a:r>
              <a:rPr lang="en" sz="1300" i="1" dirty="0">
                <a:solidFill>
                  <a:schemeClr val="dk2"/>
                </a:solidFill>
              </a:rPr>
              <a:t> S</a:t>
            </a:r>
            <a:r>
              <a:rPr lang="en" sz="1300" i="1" baseline="-25000" dirty="0">
                <a:solidFill>
                  <a:schemeClr val="dk2"/>
                </a:solidFill>
              </a:rPr>
              <a:t>reference </a:t>
            </a:r>
            <a:r>
              <a:rPr lang="en" sz="1300" dirty="0">
                <a:solidFill>
                  <a:schemeClr val="dk2"/>
                </a:solidFill>
              </a:rPr>
              <a:t>+ (</a:t>
            </a:r>
            <a:r>
              <a:rPr lang="en" sz="1300" i="1" dirty="0">
                <a:solidFill>
                  <a:schemeClr val="dk2"/>
                </a:solidFill>
              </a:rPr>
              <a:t>B</a:t>
            </a:r>
            <a:r>
              <a:rPr lang="en" sz="1300" dirty="0">
                <a:solidFill>
                  <a:schemeClr val="dk2"/>
                </a:solidFill>
              </a:rPr>
              <a:t> × </a:t>
            </a:r>
            <a:r>
              <a:rPr lang="en" sz="1300" i="1" dirty="0">
                <a:solidFill>
                  <a:schemeClr val="dk2"/>
                </a:solidFill>
              </a:rPr>
              <a:t>n</a:t>
            </a:r>
            <a:r>
              <a:rPr lang="en" sz="1300" i="1" baseline="-25000" dirty="0">
                <a:solidFill>
                  <a:schemeClr val="dk2"/>
                </a:solidFill>
              </a:rPr>
              <a:t>pix</a:t>
            </a:r>
            <a:r>
              <a:rPr lang="en" sz="1300" dirty="0">
                <a:solidFill>
                  <a:schemeClr val="dk2"/>
                </a:solidFill>
              </a:rPr>
              <a:t>)</a:t>
            </a:r>
            <a:endParaRPr sz="1300" dirty="0">
              <a:solidFill>
                <a:schemeClr val="dk2"/>
              </a:solidFill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311700" y="1954975"/>
            <a:ext cx="51777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11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</a:pPr>
            <a:r>
              <a:rPr lang="en" sz="1300" dirty="0">
                <a:solidFill>
                  <a:schemeClr val="dk2"/>
                </a:solidFill>
              </a:rPr>
              <a:t>Determine the average background value </a:t>
            </a:r>
            <a:r>
              <a:rPr lang="en" sz="1300" i="1" dirty="0">
                <a:solidFill>
                  <a:schemeClr val="dk2"/>
                </a:solidFill>
              </a:rPr>
              <a:t>B</a:t>
            </a:r>
            <a:endParaRPr sz="1300" i="1" dirty="0">
              <a:solidFill>
                <a:schemeClr val="dk2"/>
              </a:solidFill>
            </a:endParaRPr>
          </a:p>
          <a:p>
            <a:pPr marL="914400" lvl="1" indent="-3111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○"/>
            </a:pPr>
            <a:r>
              <a:rPr lang="en" sz="1300" dirty="0">
                <a:solidFill>
                  <a:schemeClr val="dk2"/>
                </a:solidFill>
              </a:rPr>
              <a:t>Annulus, or image median</a:t>
            </a:r>
            <a:endParaRPr dirty="0"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2862" y="586771"/>
            <a:ext cx="2128425" cy="2131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2861" y="586771"/>
            <a:ext cx="2128425" cy="2131749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/>
        </p:nvSpPr>
        <p:spPr>
          <a:xfrm>
            <a:off x="311700" y="4392700"/>
            <a:ext cx="40761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11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</a:pPr>
            <a:r>
              <a:rPr lang="en" sz="1300">
                <a:solidFill>
                  <a:schemeClr val="dk2"/>
                </a:solidFill>
              </a:rPr>
              <a:t>Track the star, and repeat for each image</a:t>
            </a:r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02860" y="2718529"/>
            <a:ext cx="2685387" cy="24094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inal HATP32 Sky 15fps">
            <a:hlinkClick r:id="" action="ppaction://media"/>
            <a:extLst>
              <a:ext uri="{FF2B5EF4-FFF2-40B4-BE49-F238E27FC236}">
                <a16:creationId xmlns:a16="http://schemas.microsoft.com/office/drawing/2014/main" id="{A06C0111-FC60-45A3-A5EF-BFDF88A5D7D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72000" y="1046966"/>
            <a:ext cx="4574352" cy="3049568"/>
          </a:xfrm>
          <a:prstGeom prst="rect">
            <a:avLst/>
          </a:prstGeom>
        </p:spPr>
      </p:pic>
      <p:pic>
        <p:nvPicPr>
          <p:cNvPr id="5" name="Final HATP32 Lightcurve 60fps">
            <a:hlinkClick r:id="" action="ppaction://media"/>
            <a:extLst>
              <a:ext uri="{FF2B5EF4-FFF2-40B4-BE49-F238E27FC236}">
                <a16:creationId xmlns:a16="http://schemas.microsoft.com/office/drawing/2014/main" id="{9FC2E95B-0961-4CBC-83E1-49F57EB7CC19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1046966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7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1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5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94</Words>
  <Application>Microsoft Office PowerPoint</Application>
  <PresentationFormat>On-screen Show (16:9)</PresentationFormat>
  <Paragraphs>13</Paragraphs>
  <Slides>3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Source Code Pro</vt:lpstr>
      <vt:lpstr>Simple Light</vt:lpstr>
      <vt:lpstr>Detection of an Exoplanet Transit [HAT-P-32b]</vt:lpstr>
      <vt:lpstr>Relative Aperture Photometry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Detection of an Exoplanet Transit [HAT-P-32b]</dc:title>
  <cp:lastModifiedBy>Andrew Pitts</cp:lastModifiedBy>
  <cp:revision>2</cp:revision>
  <dcterms:modified xsi:type="dcterms:W3CDTF">2021-12-01T17:17:38Z</dcterms:modified>
</cp:coreProperties>
</file>