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8" r:id="rId3"/>
    <p:sldId id="261" r:id="rId4"/>
    <p:sldId id="263" r:id="rId5"/>
    <p:sldId id="264" r:id="rId6"/>
    <p:sldId id="265"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0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473782ea5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0473782ea5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473782e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473782e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473782ea5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473782ea5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473782ea5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473782ea5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473782ea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473782ea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74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Card Shuffling and Measuring Randomness</a:t>
            </a:r>
            <a:endParaRPr/>
          </a:p>
        </p:txBody>
      </p:sp>
      <p:sp>
        <p:nvSpPr>
          <p:cNvPr id="55" name="Google Shape;55;p13"/>
          <p:cNvSpPr txBox="1">
            <a:spLocks noGrp="1"/>
          </p:cNvSpPr>
          <p:nvPr>
            <p:ph type="subTitle" idx="1"/>
          </p:nvPr>
        </p:nvSpPr>
        <p:spPr>
          <a:xfrm>
            <a:off x="311700" y="19197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Aaron Agulnick</a:t>
            </a:r>
            <a:endParaRPr/>
          </a:p>
        </p:txBody>
      </p:sp>
      <p:pic>
        <p:nvPicPr>
          <p:cNvPr id="56" name="Google Shape;56;p13"/>
          <p:cNvPicPr preferRelativeResize="0"/>
          <p:nvPr/>
        </p:nvPicPr>
        <p:blipFill>
          <a:blip r:embed="rId3">
            <a:alphaModFix/>
          </a:blip>
          <a:stretch>
            <a:fillRect/>
          </a:stretch>
        </p:blipFill>
        <p:spPr>
          <a:xfrm>
            <a:off x="2577425" y="2529475"/>
            <a:ext cx="3608100" cy="240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Goals and Methods</a:t>
            </a:r>
            <a:endParaRPr dirty="0"/>
          </a:p>
        </p:txBody>
      </p:sp>
      <p:sp>
        <p:nvSpPr>
          <p:cNvPr id="68" name="Google Shape;68;p15"/>
          <p:cNvSpPr txBox="1">
            <a:spLocks noGrp="1"/>
          </p:cNvSpPr>
          <p:nvPr>
            <p:ph type="body" idx="1"/>
          </p:nvPr>
        </p:nvSpPr>
        <p:spPr>
          <a:xfrm>
            <a:off x="311700" y="1152475"/>
            <a:ext cx="8520600" cy="3781338"/>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t>Markov Chain theory allows for the explicit computation of the mixing time of a deck under certain models of shuffling. We use Python to simulate the shuffling of a bicolor deck to explore mixing times when such an analytic solution is more difficult or unknown.</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Using Grant Sanderson’s animation software, </a:t>
            </a:r>
            <a:r>
              <a:rPr lang="en-US" dirty="0" err="1"/>
              <a:t>Manim</a:t>
            </a:r>
            <a:r>
              <a:rPr lang="en-US" dirty="0"/>
              <a:t>, we animate a bicolor deck being shuffled to visually understand the shuffling process and compare it to the more theoretical measurement. Our goal is to make sense of this very abstract concept of total variation distance.</a:t>
            </a:r>
          </a:p>
          <a:p>
            <a:pPr marL="0" lvl="0" indent="0" algn="l" rtl="0">
              <a:spcBef>
                <a:spcPts val="1200"/>
              </a:spcBef>
              <a:spcAft>
                <a:spcPts val="0"/>
              </a:spcAft>
              <a:buClr>
                <a:schemeClr val="dk1"/>
              </a:buClr>
              <a:buSzPts val="1100"/>
              <a:buFont typeface="Arial"/>
              <a:buNone/>
            </a:pPr>
            <a:r>
              <a:rPr lang="en-US" dirty="0"/>
              <a:t>In </a:t>
            </a:r>
            <a:r>
              <a:rPr lang="en-US" i="1" dirty="0"/>
              <a:t>Random Walks on Finite Groups</a:t>
            </a:r>
            <a:r>
              <a:rPr lang="en-US" dirty="0"/>
              <a:t>, Laurent </a:t>
            </a:r>
            <a:r>
              <a:rPr lang="en-US" dirty="0" err="1"/>
              <a:t>Saloff-Coste</a:t>
            </a:r>
            <a:r>
              <a:rPr lang="en-US" dirty="0"/>
              <a:t> describes the Gilbert-Shannon-Reeds model of riffle shuffling (273-4). We implement an algorithm that shuffles bit strings in this way, with each bit representing the color of the corresponding card.</a:t>
            </a:r>
          </a:p>
          <a:p>
            <a:pPr marL="0" lvl="0" indent="0" algn="l" rtl="0">
              <a:spcBef>
                <a:spcPts val="1200"/>
              </a:spcBef>
              <a:spcAft>
                <a:spcPts val="1200"/>
              </a:spcAft>
              <a:buNone/>
            </a:pPr>
            <a:r>
              <a:rPr lang="en-US" dirty="0"/>
              <a:t>The two related IPYNB files are entirely standalone. </a:t>
            </a:r>
            <a:r>
              <a:rPr lang="en-US" dirty="0" err="1"/>
              <a:t>shufflingandmixing.ipynb</a:t>
            </a:r>
            <a:r>
              <a:rPr lang="en-US" dirty="0"/>
              <a:t> generates the image on slide 1, while </a:t>
            </a:r>
            <a:r>
              <a:rPr lang="en-US" dirty="0" err="1"/>
              <a:t>manim.ipynb</a:t>
            </a:r>
            <a:r>
              <a:rPr lang="en-US" dirty="0"/>
              <a:t> generates the animations that follow. The files also contain outlines which describe the work that was cut for time from this 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GSR Riffle Shuffle</a:t>
            </a:r>
            <a:endParaRPr/>
          </a:p>
        </p:txBody>
      </p:sp>
      <p:pic>
        <p:nvPicPr>
          <p:cNvPr id="3" name="ImperfectRiffle">
            <a:hlinkClick r:id="" action="ppaction://media"/>
            <a:extLst>
              <a:ext uri="{FF2B5EF4-FFF2-40B4-BE49-F238E27FC236}">
                <a16:creationId xmlns:a16="http://schemas.microsoft.com/office/drawing/2014/main" id="{B998D8B3-47AF-4D8F-9B06-0B402C3640A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07821" y="1017725"/>
            <a:ext cx="7328357" cy="4122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Total Variation Distance (TVD)</a:t>
            </a: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If we simulate, say, 10000 shuffles and record how frequently each arrangement of the deck appears, we get the distribution of permutations of the deck. The total variation distance is the largest deviation of this distribution from uniformity.</a:t>
            </a:r>
            <a:endParaRPr/>
          </a:p>
        </p:txBody>
      </p:sp>
      <p:pic>
        <p:nvPicPr>
          <p:cNvPr id="101" name="Google Shape;101;p20"/>
          <p:cNvPicPr preferRelativeResize="0"/>
          <p:nvPr/>
        </p:nvPicPr>
        <p:blipFill>
          <a:blip r:embed="rId3"/>
          <a:srcRect/>
          <a:stretch/>
        </p:blipFill>
        <p:spPr>
          <a:xfrm>
            <a:off x="1993303" y="2300825"/>
            <a:ext cx="4781068" cy="2689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Distribution of Permutations vs. Number of Shuffles</a:t>
            </a:r>
            <a:endParaRPr/>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 name="animation2">
            <a:hlinkClick r:id="" action="ppaction://media"/>
            <a:extLst>
              <a:ext uri="{FF2B5EF4-FFF2-40B4-BE49-F238E27FC236}">
                <a16:creationId xmlns:a16="http://schemas.microsoft.com/office/drawing/2014/main" id="{C2506A1A-B369-4723-9868-F5E848B18C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5" name="Google Shape;115;p22"/>
          <p:cNvPicPr preferRelativeResize="0"/>
          <p:nvPr/>
        </p:nvPicPr>
        <p:blipFill rotWithShape="1">
          <a:blip r:embed="rId3">
            <a:alphaModFix/>
          </a:blip>
          <a:srcRect/>
          <a:stretch/>
        </p:blipFill>
        <p:spPr>
          <a:xfrm>
            <a:off x="1347900" y="498550"/>
            <a:ext cx="6448200" cy="4298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253</Words>
  <Application>Microsoft Office PowerPoint</Application>
  <PresentationFormat>On-screen Show (16:9)</PresentationFormat>
  <Paragraphs>12</Paragraphs>
  <Slides>6</Slides>
  <Notes>6</Notes>
  <HiddenSlides>0</HiddenSlides>
  <MMClips>2</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Simple Light</vt:lpstr>
      <vt:lpstr>Card Shuffling and Measuring Randomness</vt:lpstr>
      <vt:lpstr>Goals and Methods</vt:lpstr>
      <vt:lpstr>The GSR Riffle Shuffle</vt:lpstr>
      <vt:lpstr>Total Variation Distance (TVD)</vt:lpstr>
      <vt:lpstr>Distribution of Permutations vs. Number of Shuffles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 Shuffling and Measuring Randomness</dc:title>
  <dc:creator>Aaron Agulnick</dc:creator>
  <cp:lastModifiedBy>Aaron Agulnick</cp:lastModifiedBy>
  <cp:revision>2</cp:revision>
  <dcterms:modified xsi:type="dcterms:W3CDTF">2021-12-13T07:27:26Z</dcterms:modified>
</cp:coreProperties>
</file>