
<file path=[Content_Types].xml><?xml version="1.0" encoding="utf-8"?>
<Types xmlns="http://schemas.openxmlformats.org/package/2006/content-types">
  <Default Extension="fntdata" ContentType="application/x-fontdata"/>
  <Default Extension="gif" ContentType="image/gif"/>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9"/>
  </p:notesMasterIdLst>
  <p:sldIdLst>
    <p:sldId id="256" r:id="rId2"/>
    <p:sldId id="257" r:id="rId3"/>
    <p:sldId id="258" r:id="rId4"/>
    <p:sldId id="259" r:id="rId5"/>
    <p:sldId id="260" r:id="rId6"/>
    <p:sldId id="261" r:id="rId7"/>
    <p:sldId id="262" r:id="rId8"/>
  </p:sldIdLst>
  <p:sldSz cx="9144000" cy="5143500" type="screen16x9"/>
  <p:notesSz cx="6858000" cy="9144000"/>
  <p:embeddedFontLst>
    <p:embeddedFont>
      <p:font typeface="Lato" panose="020F0502020204030203" pitchFamily="34" charset="0"/>
      <p:regular r:id="rId10"/>
      <p:bold r:id="rId11"/>
      <p:italic r:id="rId12"/>
      <p:boldItalic r:id="rId13"/>
    </p:embeddedFont>
    <p:embeddedFont>
      <p:font typeface="Montserrat" pitchFamily="2" charset="77"/>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9508AB-1563-334B-8081-166E56995276}" v="3" dt="2021-12-01T18:30:35.3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94673"/>
  </p:normalViewPr>
  <p:slideViewPr>
    <p:cSldViewPr snapToGrid="0">
      <p:cViewPr varScale="1">
        <p:scale>
          <a:sx n="154" d="100"/>
          <a:sy n="154" d="100"/>
        </p:scale>
        <p:origin x="752"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4.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3.fntdata"/><Relationship Id="rId17"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font" Target="fonts/font7.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2.fntdata"/><Relationship Id="rId5" Type="http://schemas.openxmlformats.org/officeDocument/2006/relationships/slide" Target="slides/slide4.xml"/><Relationship Id="rId15" Type="http://schemas.openxmlformats.org/officeDocument/2006/relationships/font" Target="fonts/font6.fntdata"/><Relationship Id="rId10" Type="http://schemas.openxmlformats.org/officeDocument/2006/relationships/font" Target="fonts/font1.fntdata"/><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font" Target="fonts/font5.fntdata"/><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10501c775f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10501c775f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0501c775ff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0501c775f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0501c775ff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0501c775ff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0501c775ff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0501c775ff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10501c775ff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10501c775ff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10501c775ff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10501c775ff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4"/><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5" Type="http://schemas.openxmlformats.org/officeDocument/2006/relationships/slideLayout" Target="../slideLayouts/slideLayout3.xml"/><Relationship Id="rId4" Type="http://schemas.openxmlformats.org/officeDocument/2006/relationships/video" Target="../media/media2.mp4"/></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3225425" y="634550"/>
            <a:ext cx="5017500" cy="15789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Tracking Stuff </a:t>
            </a:r>
            <a:endParaRPr/>
          </a:p>
          <a:p>
            <a:pPr marL="0" lvl="0" indent="0" algn="l" rtl="0">
              <a:spcBef>
                <a:spcPts val="0"/>
              </a:spcBef>
              <a:spcAft>
                <a:spcPts val="0"/>
              </a:spcAft>
              <a:buNone/>
            </a:pPr>
            <a:r>
              <a:rPr lang="en" sz="2000"/>
              <a:t>Using random walks &amp; image processing</a:t>
            </a:r>
            <a:endParaRPr sz="2000"/>
          </a:p>
          <a:p>
            <a:pPr marL="0" lvl="0" indent="0" algn="l" rtl="0">
              <a:spcBef>
                <a:spcPts val="0"/>
              </a:spcBef>
              <a:spcAft>
                <a:spcPts val="0"/>
              </a:spcAft>
              <a:buNone/>
            </a:pPr>
            <a:r>
              <a:rPr lang="en" sz="2777"/>
              <a:t>Noe Trejo</a:t>
            </a:r>
            <a:endParaRPr sz="2777"/>
          </a:p>
          <a:p>
            <a:pPr marL="0" lvl="0" indent="0" algn="l" rtl="0">
              <a:spcBef>
                <a:spcPts val="0"/>
              </a:spcBef>
              <a:spcAft>
                <a:spcPts val="0"/>
              </a:spcAft>
              <a:buNone/>
            </a:pPr>
            <a:endParaRPr sz="2933"/>
          </a:p>
        </p:txBody>
      </p:sp>
      <p:sp>
        <p:nvSpPr>
          <p:cNvPr id="135" name="Google Shape;135;p13"/>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fontScale="70000" lnSpcReduction="20000"/>
          </a:bodyPr>
          <a:lstStyle/>
          <a:p>
            <a:pPr marL="0" lvl="0" indent="0" algn="l" rtl="0">
              <a:lnSpc>
                <a:spcPct val="80000"/>
              </a:lnSpc>
              <a:spcBef>
                <a:spcPts val="0"/>
              </a:spcBef>
              <a:spcAft>
                <a:spcPts val="0"/>
              </a:spcAft>
              <a:buSzPct val="37500"/>
              <a:buNone/>
            </a:pPr>
            <a:r>
              <a:rPr lang="en" sz="2493">
                <a:solidFill>
                  <a:schemeClr val="dk1"/>
                </a:solidFill>
              </a:rPr>
              <a:t> </a:t>
            </a:r>
            <a:endParaRPr sz="2493">
              <a:solidFill>
                <a:schemeClr val="dk1"/>
              </a:solidFill>
            </a:endParaRPr>
          </a:p>
          <a:p>
            <a:pPr marL="0" lvl="0" indent="0" algn="l" rtl="0">
              <a:lnSpc>
                <a:spcPct val="80000"/>
              </a:lnSpc>
              <a:spcBef>
                <a:spcPts val="0"/>
              </a:spcBef>
              <a:spcAft>
                <a:spcPts val="0"/>
              </a:spcAft>
              <a:buClr>
                <a:schemeClr val="dk1"/>
              </a:buClr>
              <a:buSzPct val="37500"/>
              <a:buFont typeface="Arial"/>
              <a:buNone/>
            </a:pPr>
            <a:r>
              <a:rPr lang="en" sz="2493">
                <a:solidFill>
                  <a:schemeClr val="dk1"/>
                </a:solidFill>
              </a:rPr>
              <a:t>Noe Trejo</a:t>
            </a:r>
            <a:endParaRPr sz="2493">
              <a:solidFill>
                <a:schemeClr val="dk1"/>
              </a:solidFill>
            </a:endParaRPr>
          </a:p>
        </p:txBody>
      </p:sp>
      <p:pic>
        <p:nvPicPr>
          <p:cNvPr id="136" name="Google Shape;136;p13"/>
          <p:cNvPicPr preferRelativeResize="0"/>
          <p:nvPr/>
        </p:nvPicPr>
        <p:blipFill>
          <a:blip r:embed="rId3">
            <a:alphaModFix/>
          </a:blip>
          <a:stretch>
            <a:fillRect/>
          </a:stretch>
        </p:blipFill>
        <p:spPr>
          <a:xfrm>
            <a:off x="4533900" y="2481900"/>
            <a:ext cx="4102825" cy="1795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Random walks </a:t>
            </a:r>
            <a:endParaRPr/>
          </a:p>
        </p:txBody>
      </p:sp>
      <p:sp>
        <p:nvSpPr>
          <p:cNvPr id="142" name="Google Shape;142;p14"/>
          <p:cNvSpPr txBox="1">
            <a:spLocks noGrp="1"/>
          </p:cNvSpPr>
          <p:nvPr>
            <p:ph type="body" idx="1"/>
          </p:nvPr>
        </p:nvSpPr>
        <p:spPr>
          <a:xfrm>
            <a:off x="380525" y="1245250"/>
            <a:ext cx="6136800" cy="37812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Char char="●"/>
            </a:pPr>
            <a:r>
              <a:rPr lang="en" sz="1900" dirty="0"/>
              <a:t>Usually use uniform distributions </a:t>
            </a:r>
            <a:endParaRPr sz="1900" dirty="0"/>
          </a:p>
          <a:p>
            <a:pPr marL="914400" lvl="1" indent="-323850" algn="l" rtl="0">
              <a:spcBef>
                <a:spcPts val="0"/>
              </a:spcBef>
              <a:spcAft>
                <a:spcPts val="0"/>
              </a:spcAft>
              <a:buSzPts val="1500"/>
              <a:buChar char="○"/>
            </a:pPr>
            <a:r>
              <a:rPr lang="en" sz="1500" dirty="0"/>
              <a:t>Ex. P(left or right or up or down) = 0.25 </a:t>
            </a:r>
            <a:endParaRPr sz="1500" dirty="0"/>
          </a:p>
          <a:p>
            <a:pPr marL="457200" lvl="0" indent="-349250" algn="l" rtl="0">
              <a:spcBef>
                <a:spcPts val="0"/>
              </a:spcBef>
              <a:spcAft>
                <a:spcPts val="0"/>
              </a:spcAft>
              <a:buSzPts val="1900"/>
              <a:buChar char="●"/>
            </a:pPr>
            <a:r>
              <a:rPr lang="en" sz="1900" dirty="0"/>
              <a:t>How do they do more complex things?</a:t>
            </a:r>
            <a:endParaRPr sz="1900" dirty="0"/>
          </a:p>
          <a:p>
            <a:pPr marL="914400" lvl="1" indent="-323850" algn="l" rtl="0">
              <a:spcBef>
                <a:spcPts val="0"/>
              </a:spcBef>
              <a:spcAft>
                <a:spcPts val="0"/>
              </a:spcAft>
              <a:buSzPts val="1500"/>
              <a:buChar char="○"/>
            </a:pPr>
            <a:r>
              <a:rPr lang="en" sz="1500" dirty="0"/>
              <a:t>Math </a:t>
            </a:r>
            <a:endParaRPr sz="1500" dirty="0"/>
          </a:p>
          <a:p>
            <a:pPr marL="914400" lvl="1" indent="-323850" algn="l" rtl="0">
              <a:spcBef>
                <a:spcPts val="0"/>
              </a:spcBef>
              <a:spcAft>
                <a:spcPts val="0"/>
              </a:spcAft>
              <a:buSzPts val="1500"/>
              <a:buChar char="○"/>
            </a:pPr>
            <a:r>
              <a:rPr lang="en" sz="1500" dirty="0"/>
              <a:t>Using particles as samples that create distributions</a:t>
            </a:r>
            <a:endParaRPr sz="1500" dirty="0"/>
          </a:p>
          <a:p>
            <a:pPr marL="914400" lvl="1" indent="-323850" algn="l" rtl="0">
              <a:spcBef>
                <a:spcPts val="0"/>
              </a:spcBef>
              <a:spcAft>
                <a:spcPts val="0"/>
              </a:spcAft>
              <a:buSzPts val="1500"/>
              <a:buChar char="○"/>
            </a:pPr>
            <a:r>
              <a:rPr lang="en" sz="1500" dirty="0"/>
              <a:t>In memory these are just a list of particles</a:t>
            </a:r>
            <a:endParaRPr sz="1900" dirty="0"/>
          </a:p>
          <a:p>
            <a:pPr marL="914400" lvl="1" indent="-323850" algn="l" rtl="0">
              <a:spcBef>
                <a:spcPts val="0"/>
              </a:spcBef>
              <a:spcAft>
                <a:spcPts val="0"/>
              </a:spcAft>
              <a:buSzPts val="1500"/>
              <a:buChar char="○"/>
            </a:pPr>
            <a:r>
              <a:rPr lang="en" sz="1500" dirty="0"/>
              <a:t>Needed: positions, scores,  patches</a:t>
            </a:r>
            <a:endParaRPr sz="1500" dirty="0"/>
          </a:p>
          <a:p>
            <a:pPr marL="457200" lvl="0" indent="-323850" algn="l" rtl="0">
              <a:spcBef>
                <a:spcPts val="0"/>
              </a:spcBef>
              <a:spcAft>
                <a:spcPts val="0"/>
              </a:spcAft>
              <a:buSzPts val="1500"/>
              <a:buChar char="●"/>
            </a:pPr>
            <a:r>
              <a:rPr lang="en" sz="1500" dirty="0"/>
              <a:t>Scores are based off a model patch and a particle’s patch of </a:t>
            </a:r>
          </a:p>
          <a:p>
            <a:pPr marL="133350" lvl="0" indent="0" algn="l" rtl="0">
              <a:spcBef>
                <a:spcPts val="0"/>
              </a:spcBef>
              <a:spcAft>
                <a:spcPts val="0"/>
              </a:spcAft>
              <a:buSzPts val="1500"/>
              <a:buNone/>
            </a:pPr>
            <a:r>
              <a:rPr lang="en-US" sz="1500" dirty="0"/>
              <a:t>A</a:t>
            </a:r>
            <a:r>
              <a:rPr lang="en" sz="1500" dirty="0"/>
              <a:t>n image</a:t>
            </a:r>
          </a:p>
          <a:p>
            <a:pPr marL="133350" lvl="0" indent="0" algn="l" rtl="0">
              <a:spcBef>
                <a:spcPts val="0"/>
              </a:spcBef>
              <a:spcAft>
                <a:spcPts val="0"/>
              </a:spcAft>
              <a:buSzPts val="1500"/>
              <a:buNone/>
            </a:pPr>
            <a:endParaRPr lang="en" sz="1500" dirty="0"/>
          </a:p>
          <a:p>
            <a:pPr marL="133350" indent="0">
              <a:buSzPts val="1500"/>
              <a:buNone/>
            </a:pPr>
            <a:r>
              <a:rPr lang="en-US" sz="1400" dirty="0">
                <a:solidFill>
                  <a:srgbClr val="D4D4D4"/>
                </a:solidFill>
                <a:highlight>
                  <a:srgbClr val="1E1E1E"/>
                </a:highlight>
                <a:latin typeface="Courier New"/>
                <a:ea typeface="Courier New"/>
                <a:cs typeface="Courier New"/>
                <a:sym typeface="Courier New"/>
              </a:rPr>
              <a:t> </a:t>
            </a:r>
            <a:r>
              <a:rPr lang="en-US" sz="1400" dirty="0" err="1">
                <a:solidFill>
                  <a:srgbClr val="9CDCFE"/>
                </a:solidFill>
                <a:highlight>
                  <a:srgbClr val="1E1E1E"/>
                </a:highlight>
                <a:latin typeface="Courier New"/>
                <a:ea typeface="Courier New"/>
                <a:cs typeface="Courier New"/>
                <a:sym typeface="Courier New"/>
              </a:rPr>
              <a:t>mse</a:t>
            </a:r>
            <a:r>
              <a:rPr lang="en-US" sz="1400" dirty="0">
                <a:solidFill>
                  <a:srgbClr val="D4D4D4"/>
                </a:solidFill>
                <a:highlight>
                  <a:srgbClr val="1E1E1E"/>
                </a:highlight>
                <a:latin typeface="Courier New"/>
                <a:ea typeface="Courier New"/>
                <a:cs typeface="Courier New"/>
                <a:sym typeface="Courier New"/>
              </a:rPr>
              <a:t> = </a:t>
            </a:r>
            <a:r>
              <a:rPr lang="en-US" sz="1400" dirty="0" err="1">
                <a:solidFill>
                  <a:srgbClr val="4EC9B0"/>
                </a:solidFill>
                <a:highlight>
                  <a:srgbClr val="1E1E1E"/>
                </a:highlight>
                <a:latin typeface="Courier New"/>
                <a:ea typeface="Courier New"/>
                <a:cs typeface="Courier New"/>
                <a:sym typeface="Courier New"/>
              </a:rPr>
              <a:t>np</a:t>
            </a:r>
            <a:r>
              <a:rPr lang="en-US" sz="1400" dirty="0" err="1">
                <a:solidFill>
                  <a:srgbClr val="D4D4D4"/>
                </a:solidFill>
                <a:highlight>
                  <a:srgbClr val="1E1E1E"/>
                </a:highlight>
                <a:latin typeface="Courier New"/>
                <a:ea typeface="Courier New"/>
                <a:cs typeface="Courier New"/>
                <a:sym typeface="Courier New"/>
              </a:rPr>
              <a:t>.</a:t>
            </a:r>
            <a:r>
              <a:rPr lang="en-US" sz="1400" dirty="0" err="1">
                <a:solidFill>
                  <a:srgbClr val="DCDCAA"/>
                </a:solidFill>
                <a:highlight>
                  <a:srgbClr val="1E1E1E"/>
                </a:highlight>
                <a:latin typeface="Courier New"/>
                <a:ea typeface="Courier New"/>
                <a:cs typeface="Courier New"/>
                <a:sym typeface="Courier New"/>
              </a:rPr>
              <a:t>mean</a:t>
            </a:r>
            <a:r>
              <a:rPr lang="en-US" sz="1400" dirty="0">
                <a:solidFill>
                  <a:srgbClr val="D4D4D4"/>
                </a:solidFill>
                <a:highlight>
                  <a:srgbClr val="1E1E1E"/>
                </a:highlight>
                <a:latin typeface="Courier New"/>
                <a:ea typeface="Courier New"/>
                <a:cs typeface="Courier New"/>
                <a:sym typeface="Courier New"/>
              </a:rPr>
              <a:t>((</a:t>
            </a:r>
            <a:r>
              <a:rPr lang="en-US" sz="1400" dirty="0">
                <a:solidFill>
                  <a:srgbClr val="9CDCFE"/>
                </a:solidFill>
                <a:highlight>
                  <a:srgbClr val="1E1E1E"/>
                </a:highlight>
                <a:latin typeface="Courier New"/>
                <a:ea typeface="Courier New"/>
                <a:cs typeface="Courier New"/>
                <a:sym typeface="Courier New"/>
              </a:rPr>
              <a:t>model_patch</a:t>
            </a:r>
            <a:r>
              <a:rPr lang="en-US" sz="1400" dirty="0">
                <a:solidFill>
                  <a:srgbClr val="D4D4D4"/>
                </a:solidFill>
                <a:highlight>
                  <a:srgbClr val="1E1E1E"/>
                </a:highlight>
                <a:latin typeface="Courier New"/>
                <a:ea typeface="Courier New"/>
                <a:cs typeface="Courier New"/>
                <a:sym typeface="Courier New"/>
              </a:rPr>
              <a:t> - </a:t>
            </a:r>
            <a:r>
              <a:rPr lang="en-US" sz="1400" dirty="0" err="1">
                <a:solidFill>
                  <a:srgbClr val="9CDCFE"/>
                </a:solidFill>
                <a:highlight>
                  <a:srgbClr val="1E1E1E"/>
                </a:highlight>
                <a:latin typeface="Courier New"/>
                <a:ea typeface="Courier New"/>
                <a:cs typeface="Courier New"/>
                <a:sym typeface="Courier New"/>
              </a:rPr>
              <a:t>temp_patch</a:t>
            </a:r>
            <a:r>
              <a:rPr lang="en-US" sz="1400" dirty="0">
                <a:solidFill>
                  <a:srgbClr val="D4D4D4"/>
                </a:solidFill>
                <a:highlight>
                  <a:srgbClr val="1E1E1E"/>
                </a:highlight>
                <a:latin typeface="Courier New"/>
                <a:ea typeface="Courier New"/>
                <a:cs typeface="Courier New"/>
                <a:sym typeface="Courier New"/>
              </a:rPr>
              <a:t>) ** </a:t>
            </a:r>
            <a:r>
              <a:rPr lang="en-US" sz="1400" dirty="0">
                <a:solidFill>
                  <a:srgbClr val="B5CEA8"/>
                </a:solidFill>
                <a:highlight>
                  <a:srgbClr val="1E1E1E"/>
                </a:highlight>
                <a:latin typeface="Courier New"/>
                <a:ea typeface="Courier New"/>
                <a:cs typeface="Courier New"/>
                <a:sym typeface="Courier New"/>
              </a:rPr>
              <a:t>2</a:t>
            </a:r>
            <a:r>
              <a:rPr lang="en-US" sz="1400" dirty="0">
                <a:solidFill>
                  <a:srgbClr val="D4D4D4"/>
                </a:solidFill>
                <a:highlight>
                  <a:srgbClr val="1E1E1E"/>
                </a:highlight>
                <a:latin typeface="Courier New"/>
                <a:ea typeface="Courier New"/>
                <a:cs typeface="Courier New"/>
                <a:sym typeface="Courier New"/>
              </a:rPr>
              <a:t>)</a:t>
            </a:r>
            <a:endParaRPr lang="en-US" sz="2800" dirty="0"/>
          </a:p>
          <a:p>
            <a:pPr marL="0" lvl="0" indent="0" algn="l" rtl="0">
              <a:spcBef>
                <a:spcPts val="1200"/>
              </a:spcBef>
              <a:spcAft>
                <a:spcPts val="0"/>
              </a:spcAft>
              <a:buNone/>
            </a:pPr>
            <a:endParaRPr sz="1900" dirty="0"/>
          </a:p>
          <a:p>
            <a:pPr marL="0" lvl="0" indent="0" algn="l" rtl="0">
              <a:spcBef>
                <a:spcPts val="1200"/>
              </a:spcBef>
              <a:spcAft>
                <a:spcPts val="1200"/>
              </a:spcAft>
              <a:buNone/>
            </a:pPr>
            <a:endParaRPr sz="1900" dirty="0"/>
          </a:p>
        </p:txBody>
      </p:sp>
      <p:pic>
        <p:nvPicPr>
          <p:cNvPr id="143" name="Google Shape;143;p14"/>
          <p:cNvPicPr preferRelativeResize="0"/>
          <p:nvPr/>
        </p:nvPicPr>
        <p:blipFill rotWithShape="1">
          <a:blip r:embed="rId3">
            <a:alphaModFix/>
          </a:blip>
          <a:srcRect l="11723" r="11654"/>
          <a:stretch/>
        </p:blipFill>
        <p:spPr>
          <a:xfrm>
            <a:off x="5973000" y="1016250"/>
            <a:ext cx="2879675" cy="2818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15"/>
          <p:cNvPicPr preferRelativeResize="0"/>
          <p:nvPr/>
        </p:nvPicPr>
        <p:blipFill>
          <a:blip r:embed="rId3">
            <a:alphaModFix/>
          </a:blip>
          <a:stretch>
            <a:fillRect/>
          </a:stretch>
        </p:blipFill>
        <p:spPr>
          <a:xfrm>
            <a:off x="4726427" y="155203"/>
            <a:ext cx="3539749" cy="3785861"/>
          </a:xfrm>
          <a:prstGeom prst="rect">
            <a:avLst/>
          </a:prstGeom>
          <a:noFill/>
          <a:ln>
            <a:noFill/>
          </a:ln>
        </p:spPr>
      </p:pic>
      <p:sp>
        <p:nvSpPr>
          <p:cNvPr id="149" name="Google Shape;149;p15"/>
          <p:cNvSpPr txBox="1"/>
          <p:nvPr/>
        </p:nvSpPr>
        <p:spPr>
          <a:xfrm>
            <a:off x="562200" y="-69275"/>
            <a:ext cx="3245700" cy="5647500"/>
          </a:xfrm>
          <a:prstGeom prst="rect">
            <a:avLst/>
          </a:prstGeom>
          <a:noFill/>
          <a:ln>
            <a:noFill/>
          </a:ln>
        </p:spPr>
        <p:txBody>
          <a:bodyPr spcFirstLastPara="1" wrap="square" lIns="91425" tIns="91425" rIns="91425" bIns="91425" anchor="t" anchorCtr="0">
            <a:spAutoFit/>
          </a:bodyPr>
          <a:lstStyle/>
          <a:p>
            <a:pPr marL="914400" lvl="0" indent="0" algn="l" rtl="0">
              <a:lnSpc>
                <a:spcPct val="115000"/>
              </a:lnSpc>
              <a:spcBef>
                <a:spcPts val="0"/>
              </a:spcBef>
              <a:spcAft>
                <a:spcPts val="0"/>
              </a:spcAft>
              <a:buNone/>
            </a:pPr>
            <a:endParaRPr sz="1900">
              <a:solidFill>
                <a:schemeClr val="lt1"/>
              </a:solidFill>
              <a:latin typeface="Lato"/>
              <a:ea typeface="Lato"/>
              <a:cs typeface="Lato"/>
              <a:sym typeface="Lato"/>
            </a:endParaRPr>
          </a:p>
          <a:p>
            <a:pPr marL="457200" lvl="0" indent="-349250" algn="l" rtl="0">
              <a:lnSpc>
                <a:spcPct val="115000"/>
              </a:lnSpc>
              <a:spcBef>
                <a:spcPts val="1200"/>
              </a:spcBef>
              <a:spcAft>
                <a:spcPts val="0"/>
              </a:spcAft>
              <a:buClr>
                <a:schemeClr val="dk2"/>
              </a:buClr>
              <a:buSzPts val="1900"/>
              <a:buFont typeface="Lato"/>
              <a:buChar char="●"/>
            </a:pPr>
            <a:r>
              <a:rPr lang="en" sz="1900">
                <a:solidFill>
                  <a:schemeClr val="dk2"/>
                </a:solidFill>
                <a:latin typeface="Lato"/>
                <a:ea typeface="Lato"/>
                <a:cs typeface="Lato"/>
                <a:sym typeface="Lato"/>
              </a:rPr>
              <a:t>Start as a naive location =&gt; based off observation it’ll get ‘smarter’ (according to the new distribution)</a:t>
            </a:r>
            <a:endParaRPr sz="1900">
              <a:solidFill>
                <a:schemeClr val="dk2"/>
              </a:solidFill>
              <a:latin typeface="Lato"/>
              <a:ea typeface="Lato"/>
              <a:cs typeface="Lato"/>
              <a:sym typeface="Lato"/>
            </a:endParaRPr>
          </a:p>
          <a:p>
            <a:pPr marL="457200" lvl="0" indent="-349250" algn="l" rtl="0">
              <a:lnSpc>
                <a:spcPct val="115000"/>
              </a:lnSpc>
              <a:spcBef>
                <a:spcPts val="0"/>
              </a:spcBef>
              <a:spcAft>
                <a:spcPts val="0"/>
              </a:spcAft>
              <a:buClr>
                <a:schemeClr val="dk2"/>
              </a:buClr>
              <a:buSzPts val="1900"/>
              <a:buFont typeface="Lato"/>
              <a:buChar char="●"/>
            </a:pPr>
            <a:r>
              <a:rPr lang="en" sz="1900">
                <a:solidFill>
                  <a:schemeClr val="dk2"/>
                </a:solidFill>
                <a:latin typeface="Lato"/>
                <a:ea typeface="Lato"/>
                <a:cs typeface="Lato"/>
                <a:sym typeface="Lato"/>
              </a:rPr>
              <a:t>Some particles have stronger weights than others, depending on how successful they are</a:t>
            </a:r>
            <a:endParaRPr sz="1900">
              <a:solidFill>
                <a:schemeClr val="dk2"/>
              </a:solidFill>
              <a:latin typeface="Lato"/>
              <a:ea typeface="Lato"/>
              <a:cs typeface="Lato"/>
              <a:sym typeface="Lato"/>
            </a:endParaRPr>
          </a:p>
          <a:p>
            <a:pPr marL="457200" lvl="0" indent="-349250" algn="l" rtl="0">
              <a:lnSpc>
                <a:spcPct val="115000"/>
              </a:lnSpc>
              <a:spcBef>
                <a:spcPts val="0"/>
              </a:spcBef>
              <a:spcAft>
                <a:spcPts val="0"/>
              </a:spcAft>
              <a:buClr>
                <a:schemeClr val="dk2"/>
              </a:buClr>
              <a:buSzPts val="1900"/>
              <a:buFont typeface="Lato"/>
              <a:buChar char="●"/>
            </a:pPr>
            <a:r>
              <a:rPr lang="en" sz="1900">
                <a:solidFill>
                  <a:schemeClr val="dk2"/>
                </a:solidFill>
                <a:latin typeface="Lato"/>
                <a:ea typeface="Lato"/>
                <a:cs typeface="Lato"/>
                <a:sym typeface="Lato"/>
              </a:rPr>
              <a:t>Allows us to make better predictions for nonlinear problem</a:t>
            </a:r>
            <a:endParaRPr sz="1900">
              <a:latin typeface="Lato"/>
              <a:ea typeface="Lato"/>
              <a:cs typeface="Lato"/>
              <a:sym typeface="Lato"/>
            </a:endParaRPr>
          </a:p>
          <a:p>
            <a:pPr marL="457200" lvl="0" indent="0" algn="l" rtl="0">
              <a:lnSpc>
                <a:spcPct val="115000"/>
              </a:lnSpc>
              <a:spcBef>
                <a:spcPts val="1200"/>
              </a:spcBef>
              <a:spcAft>
                <a:spcPts val="0"/>
              </a:spcAft>
              <a:buNone/>
            </a:pPr>
            <a:endParaRPr sz="1900">
              <a:solidFill>
                <a:schemeClr val="lt1"/>
              </a:solidFill>
              <a:latin typeface="Lato"/>
              <a:ea typeface="Lato"/>
              <a:cs typeface="Lato"/>
              <a:sym typeface="Lato"/>
            </a:endParaRPr>
          </a:p>
          <a:p>
            <a:pPr marL="0" lvl="0" indent="0" algn="l" rtl="0">
              <a:spcBef>
                <a:spcPts val="1200"/>
              </a:spcBef>
              <a:spcAft>
                <a:spcPts val="0"/>
              </a:spcAft>
              <a:buNone/>
            </a:pPr>
            <a:endParaRPr sz="1900">
              <a:latin typeface="Lato"/>
              <a:ea typeface="Lato"/>
              <a:cs typeface="Lato"/>
              <a:sym typeface="Lato"/>
            </a:endParaRPr>
          </a:p>
        </p:txBody>
      </p:sp>
      <p:pic>
        <p:nvPicPr>
          <p:cNvPr id="4" name="Picture 3" descr="Diagram, schematic&#10;&#10;Description automatically generated">
            <a:extLst>
              <a:ext uri="{FF2B5EF4-FFF2-40B4-BE49-F238E27FC236}">
                <a16:creationId xmlns:a16="http://schemas.microsoft.com/office/drawing/2014/main" id="{A4692945-1B0C-EB49-A225-422DFC7A70E8}"/>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5336102" y="4155521"/>
            <a:ext cx="2369248" cy="83277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Image Processing: Reducing Noise</a:t>
            </a:r>
            <a:endParaRPr/>
          </a:p>
        </p:txBody>
      </p:sp>
      <p:sp>
        <p:nvSpPr>
          <p:cNvPr id="155" name="Google Shape;155;p16"/>
          <p:cNvSpPr txBox="1">
            <a:spLocks noGrp="1"/>
          </p:cNvSpPr>
          <p:nvPr>
            <p:ph type="body" idx="1"/>
          </p:nvPr>
        </p:nvSpPr>
        <p:spPr>
          <a:xfrm>
            <a:off x="69225" y="1239075"/>
            <a:ext cx="4835284" cy="34164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Char char="●"/>
            </a:pPr>
            <a:r>
              <a:rPr lang="en" sz="1900" dirty="0"/>
              <a:t>Videos are basically just a bunch of pictures weaved together</a:t>
            </a:r>
            <a:endParaRPr sz="1900" dirty="0"/>
          </a:p>
          <a:p>
            <a:pPr marL="457200" lvl="0" indent="-349250" algn="l" rtl="0">
              <a:spcBef>
                <a:spcPts val="0"/>
              </a:spcBef>
              <a:spcAft>
                <a:spcPts val="0"/>
              </a:spcAft>
              <a:buSzPts val="1900"/>
              <a:buChar char="●"/>
            </a:pPr>
            <a:r>
              <a:rPr lang="en" sz="1900" dirty="0"/>
              <a:t>Using OpenCV</a:t>
            </a:r>
            <a:endParaRPr sz="1900" dirty="0"/>
          </a:p>
          <a:p>
            <a:pPr marL="457200" lvl="0" indent="-349250" algn="l" rtl="0">
              <a:spcBef>
                <a:spcPts val="0"/>
              </a:spcBef>
              <a:spcAft>
                <a:spcPts val="0"/>
              </a:spcAft>
              <a:buSzPts val="1900"/>
              <a:buChar char="●"/>
            </a:pPr>
            <a:r>
              <a:rPr lang="en" sz="1900" dirty="0"/>
              <a:t>Took a patch of the image around the particle, and compared it to a model patch </a:t>
            </a:r>
            <a:endParaRPr sz="1900" dirty="0"/>
          </a:p>
          <a:p>
            <a:pPr marL="457200" lvl="0" indent="-349250" algn="l" rtl="0">
              <a:spcBef>
                <a:spcPts val="0"/>
              </a:spcBef>
              <a:spcAft>
                <a:spcPts val="0"/>
              </a:spcAft>
              <a:buSzPts val="1900"/>
              <a:buChar char="●"/>
            </a:pPr>
            <a:r>
              <a:rPr lang="en" sz="1900" dirty="0"/>
              <a:t>To run: </a:t>
            </a:r>
            <a:endParaRPr sz="1900" dirty="0"/>
          </a:p>
          <a:p>
            <a:pPr marL="914400" lvl="1" indent="-368300" algn="l" rtl="0">
              <a:spcBef>
                <a:spcPts val="0"/>
              </a:spcBef>
              <a:spcAft>
                <a:spcPts val="0"/>
              </a:spcAft>
              <a:buSzPts val="2200"/>
              <a:buChar char="○"/>
            </a:pPr>
            <a:r>
              <a:rPr lang="en" sz="1150" dirty="0">
                <a:latin typeface="Arial"/>
                <a:ea typeface="Arial"/>
                <a:cs typeface="Arial"/>
                <a:sym typeface="Arial"/>
              </a:rPr>
              <a:t>python </a:t>
            </a:r>
            <a:r>
              <a:rPr lang="en" sz="1150" dirty="0" err="1">
                <a:latin typeface="Arial"/>
                <a:ea typeface="Arial"/>
                <a:cs typeface="Arial"/>
                <a:sym typeface="Arial"/>
              </a:rPr>
              <a:t>tracker.py</a:t>
            </a:r>
            <a:r>
              <a:rPr lang="en" sz="1150" dirty="0">
                <a:latin typeface="Arial"/>
                <a:ea typeface="Arial"/>
                <a:cs typeface="Arial"/>
                <a:sym typeface="Arial"/>
              </a:rPr>
              <a:t> </a:t>
            </a:r>
            <a:r>
              <a:rPr lang="en" sz="1150" dirty="0" err="1">
                <a:latin typeface="Arial"/>
                <a:ea typeface="Arial"/>
                <a:cs typeface="Arial"/>
                <a:sym typeface="Arial"/>
              </a:rPr>
              <a:t>video_name</a:t>
            </a:r>
            <a:endParaRPr lang="en" sz="1150" dirty="0">
              <a:latin typeface="Arial"/>
              <a:ea typeface="Arial"/>
              <a:cs typeface="Arial"/>
              <a:sym typeface="Arial"/>
            </a:endParaRPr>
          </a:p>
          <a:p>
            <a:pPr marL="914400" lvl="1" indent="-368300" algn="l" rtl="0">
              <a:spcBef>
                <a:spcPts val="0"/>
              </a:spcBef>
              <a:spcAft>
                <a:spcPts val="0"/>
              </a:spcAft>
              <a:buSzPts val="2200"/>
              <a:buChar char="○"/>
            </a:pPr>
            <a:r>
              <a:rPr lang="en" sz="1150" dirty="0">
                <a:latin typeface="Arial"/>
                <a:ea typeface="Arial"/>
                <a:cs typeface="Arial"/>
                <a:sym typeface="Arial"/>
              </a:rPr>
              <a:t>If you put ‘camera’ for video name, it’ll use your webcam!</a:t>
            </a:r>
          </a:p>
          <a:p>
            <a:pPr marL="914400" lvl="1" indent="-368300" algn="l" rtl="0">
              <a:spcBef>
                <a:spcPts val="0"/>
              </a:spcBef>
              <a:spcAft>
                <a:spcPts val="0"/>
              </a:spcAft>
              <a:buSzPts val="2200"/>
              <a:buChar char="○"/>
            </a:pPr>
            <a:r>
              <a:rPr lang="en" sz="1150" dirty="0">
                <a:latin typeface="Arial"/>
                <a:ea typeface="Arial"/>
                <a:cs typeface="Arial"/>
                <a:sym typeface="Arial"/>
              </a:rPr>
              <a:t>Press ‘c’ to spawn the particles</a:t>
            </a:r>
          </a:p>
          <a:p>
            <a:pPr marL="914400" lvl="1" indent="-368300" algn="l" rtl="0">
              <a:spcBef>
                <a:spcPts val="0"/>
              </a:spcBef>
              <a:spcAft>
                <a:spcPts val="0"/>
              </a:spcAft>
              <a:buSzPts val="2200"/>
              <a:buChar char="○"/>
            </a:pPr>
            <a:r>
              <a:rPr lang="en" sz="1150" dirty="0">
                <a:latin typeface="Arial"/>
                <a:ea typeface="Arial"/>
                <a:cs typeface="Arial"/>
                <a:sym typeface="Arial"/>
              </a:rPr>
              <a:t>Press ‘d’ to remove them</a:t>
            </a:r>
            <a:endParaRPr sz="1900" dirty="0">
              <a:latin typeface="Arial"/>
              <a:ea typeface="Arial"/>
              <a:cs typeface="Arial"/>
              <a:sym typeface="Arial"/>
            </a:endParaRPr>
          </a:p>
        </p:txBody>
      </p:sp>
      <p:pic>
        <p:nvPicPr>
          <p:cNvPr id="156" name="Google Shape;156;p16"/>
          <p:cNvPicPr preferRelativeResize="0"/>
          <p:nvPr/>
        </p:nvPicPr>
        <p:blipFill>
          <a:blip r:embed="rId3">
            <a:alphaModFix/>
          </a:blip>
          <a:stretch>
            <a:fillRect/>
          </a:stretch>
        </p:blipFill>
        <p:spPr>
          <a:xfrm>
            <a:off x="4668300" y="1152475"/>
            <a:ext cx="4327550" cy="1783500"/>
          </a:xfrm>
          <a:prstGeom prst="rect">
            <a:avLst/>
          </a:prstGeom>
          <a:noFill/>
          <a:ln>
            <a:noFill/>
          </a:ln>
        </p:spPr>
      </p:pic>
      <p:sp>
        <p:nvSpPr>
          <p:cNvPr id="157" name="Google Shape;157;p16"/>
          <p:cNvSpPr txBox="1"/>
          <p:nvPr/>
        </p:nvSpPr>
        <p:spPr>
          <a:xfrm>
            <a:off x="5270475" y="3026825"/>
            <a:ext cx="33867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chemeClr val="dk2"/>
                </a:solidFill>
                <a:latin typeface="Lato"/>
                <a:ea typeface="Lato"/>
                <a:cs typeface="Lato"/>
                <a:sym typeface="Lato"/>
              </a:rPr>
              <a:t>https://</a:t>
            </a:r>
            <a:r>
              <a:rPr lang="en" sz="1000" dirty="0" err="1">
                <a:solidFill>
                  <a:schemeClr val="dk2"/>
                </a:solidFill>
                <a:latin typeface="Lato"/>
                <a:ea typeface="Lato"/>
                <a:cs typeface="Lato"/>
                <a:sym typeface="Lato"/>
              </a:rPr>
              <a:t>stackoverflow.com</a:t>
            </a:r>
            <a:r>
              <a:rPr lang="en" sz="1000" dirty="0">
                <a:solidFill>
                  <a:schemeClr val="dk2"/>
                </a:solidFill>
                <a:latin typeface="Lato"/>
                <a:ea typeface="Lato"/>
                <a:cs typeface="Lato"/>
                <a:sym typeface="Lato"/>
              </a:rPr>
              <a:t>/questions/42065405/remove-noise-from-threshold-image-</a:t>
            </a:r>
            <a:r>
              <a:rPr lang="en" sz="1000" dirty="0" err="1">
                <a:solidFill>
                  <a:schemeClr val="dk2"/>
                </a:solidFill>
                <a:latin typeface="Lato"/>
                <a:ea typeface="Lato"/>
                <a:cs typeface="Lato"/>
                <a:sym typeface="Lato"/>
              </a:rPr>
              <a:t>opencv</a:t>
            </a:r>
            <a:r>
              <a:rPr lang="en" sz="1000" dirty="0">
                <a:solidFill>
                  <a:schemeClr val="dk2"/>
                </a:solidFill>
                <a:latin typeface="Lato"/>
                <a:ea typeface="Lato"/>
                <a:cs typeface="Lato"/>
                <a:sym typeface="Lato"/>
              </a:rPr>
              <a:t>-python</a:t>
            </a:r>
            <a:endParaRPr sz="1000" dirty="0">
              <a:solidFill>
                <a:schemeClr val="dk2"/>
              </a:solidFill>
              <a:latin typeface="Lato"/>
              <a:ea typeface="Lato"/>
              <a:cs typeface="Lato"/>
              <a:sym typeface="Lato"/>
            </a:endParaRPr>
          </a:p>
        </p:txBody>
      </p:sp>
      <p:sp>
        <p:nvSpPr>
          <p:cNvPr id="2" name="TextBox 1">
            <a:extLst>
              <a:ext uri="{FF2B5EF4-FFF2-40B4-BE49-F238E27FC236}">
                <a16:creationId xmlns:a16="http://schemas.microsoft.com/office/drawing/2014/main" id="{9344170C-CCB5-4545-893A-9ECF5485D641}"/>
              </a:ext>
            </a:extLst>
          </p:cNvPr>
          <p:cNvSpPr txBox="1"/>
          <p:nvPr/>
        </p:nvSpPr>
        <p:spPr>
          <a:xfrm>
            <a:off x="4796444" y="4048298"/>
            <a:ext cx="184731" cy="307777"/>
          </a:xfrm>
          <a:prstGeom prst="rect">
            <a:avLst/>
          </a:prstGeom>
          <a:noFill/>
        </p:spPr>
        <p:txBody>
          <a:bodyPr wrap="none" rtlCol="0">
            <a:spAutoFit/>
          </a:bodyPr>
          <a:lstStyle/>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7B7B7"/>
        </a:solidFill>
        <a:effectLst/>
      </p:bgPr>
    </p:bg>
    <p:spTree>
      <p:nvGrpSpPr>
        <p:cNvPr id="1" name="Shape 161"/>
        <p:cNvGrpSpPr/>
        <p:nvPr/>
      </p:nvGrpSpPr>
      <p:grpSpPr>
        <a:xfrm>
          <a:off x="0" y="0"/>
          <a:ext cx="0" cy="0"/>
          <a:chOff x="0" y="0"/>
          <a:chExt cx="0" cy="0"/>
        </a:xfrm>
      </p:grpSpPr>
      <p:pic>
        <p:nvPicPr>
          <p:cNvPr id="162" name="Google Shape;162;p17"/>
          <p:cNvPicPr preferRelativeResize="0"/>
          <p:nvPr/>
        </p:nvPicPr>
        <p:blipFill>
          <a:blip r:embed="rId3">
            <a:alphaModFix/>
          </a:blip>
          <a:stretch>
            <a:fillRect/>
          </a:stretch>
        </p:blipFill>
        <p:spPr>
          <a:xfrm>
            <a:off x="318500" y="384450"/>
            <a:ext cx="8049974" cy="2011025"/>
          </a:xfrm>
          <a:prstGeom prst="rect">
            <a:avLst/>
          </a:prstGeom>
          <a:noFill/>
          <a:ln>
            <a:noFill/>
          </a:ln>
        </p:spPr>
      </p:pic>
      <p:pic>
        <p:nvPicPr>
          <p:cNvPr id="163" name="Google Shape;163;p17"/>
          <p:cNvPicPr preferRelativeResize="0"/>
          <p:nvPr/>
        </p:nvPicPr>
        <p:blipFill>
          <a:blip r:embed="rId4">
            <a:alphaModFix/>
          </a:blip>
          <a:stretch>
            <a:fillRect/>
          </a:stretch>
        </p:blipFill>
        <p:spPr>
          <a:xfrm>
            <a:off x="424625" y="2814025"/>
            <a:ext cx="7943851" cy="1970230"/>
          </a:xfrm>
          <a:prstGeom prst="rect">
            <a:avLst/>
          </a:prstGeom>
          <a:noFill/>
          <a:ln>
            <a:noFill/>
          </a:ln>
        </p:spPr>
      </p:pic>
      <p:sp>
        <p:nvSpPr>
          <p:cNvPr id="164" name="Google Shape;164;p17"/>
          <p:cNvSpPr txBox="1"/>
          <p:nvPr/>
        </p:nvSpPr>
        <p:spPr>
          <a:xfrm>
            <a:off x="2289400" y="95400"/>
            <a:ext cx="245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Kernel = 3</a:t>
            </a:r>
            <a:endParaRPr>
              <a:solidFill>
                <a:schemeClr val="dk1"/>
              </a:solidFill>
            </a:endParaRPr>
          </a:p>
        </p:txBody>
      </p:sp>
      <p:sp>
        <p:nvSpPr>
          <p:cNvPr id="165" name="Google Shape;165;p17"/>
          <p:cNvSpPr txBox="1"/>
          <p:nvPr/>
        </p:nvSpPr>
        <p:spPr>
          <a:xfrm>
            <a:off x="2353225" y="2413825"/>
            <a:ext cx="2452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rPr>
              <a:t>Kernel = 19</a:t>
            </a:r>
            <a:endParaRPr>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No Filter VS Filtered</a:t>
            </a:r>
            <a:endParaRPr/>
          </a:p>
        </p:txBody>
      </p:sp>
      <p:pic>
        <p:nvPicPr>
          <p:cNvPr id="2" name="animtion1_nofilter.mp4" descr="animtion1_nofilter.mp4">
            <a:hlinkClick r:id="" action="ppaction://media"/>
            <a:extLst>
              <a:ext uri="{FF2B5EF4-FFF2-40B4-BE49-F238E27FC236}">
                <a16:creationId xmlns:a16="http://schemas.microsoft.com/office/drawing/2014/main" id="{035ED0C8-EB86-7943-8808-B8AA24BDF20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47338" y="1609344"/>
            <a:ext cx="4021512" cy="2327147"/>
          </a:xfrm>
          <a:prstGeom prst="rect">
            <a:avLst/>
          </a:prstGeom>
        </p:spPr>
      </p:pic>
      <p:pic>
        <p:nvPicPr>
          <p:cNvPr id="4" name="animation1_filtered.mp4" descr="animation1_filtered.mp4">
            <a:hlinkClick r:id="" action="ppaction://media"/>
            <a:extLst>
              <a:ext uri="{FF2B5EF4-FFF2-40B4-BE49-F238E27FC236}">
                <a16:creationId xmlns:a16="http://schemas.microsoft.com/office/drawing/2014/main" id="{221AB903-EACB-0643-B4B6-0170BE6358F1}"/>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572000" y="1609344"/>
            <a:ext cx="3887014" cy="2371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3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9"/>
          <p:cNvSpPr txBox="1">
            <a:spLocks noGrp="1"/>
          </p:cNvSpPr>
          <p:nvPr>
            <p:ph type="title"/>
          </p:nvPr>
        </p:nvSpPr>
        <p:spPr>
          <a:xfrm>
            <a:off x="1142052" y="18147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End Result &amp; Questions?</a:t>
            </a:r>
            <a:endParaRPr dirty="0"/>
          </a:p>
        </p:txBody>
      </p:sp>
      <p:sp>
        <p:nvSpPr>
          <p:cNvPr id="178" name="Google Shape;178;p19"/>
          <p:cNvSpPr txBox="1"/>
          <p:nvPr/>
        </p:nvSpPr>
        <p:spPr>
          <a:xfrm>
            <a:off x="112600" y="1411775"/>
            <a:ext cx="3463500" cy="23088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sz="1200" dirty="0">
                <a:solidFill>
                  <a:schemeClr val="lt1"/>
                </a:solidFill>
                <a:highlight>
                  <a:srgbClr val="1E1E1E"/>
                </a:highlight>
                <a:latin typeface="Courier New"/>
                <a:ea typeface="Courier New"/>
                <a:cs typeface="Courier New"/>
                <a:sym typeface="Courier New"/>
              </a:rPr>
              <a:t>This is a frame differencing motion detector with an adaptive threshold to select the most intense pixel changes. The largest changes are very often related to the motion of the foreground object (or objects).</a:t>
            </a:r>
            <a:endParaRPr sz="1200" dirty="0">
              <a:solidFill>
                <a:schemeClr val="lt1"/>
              </a:solidFill>
              <a:highlight>
                <a:srgbClr val="1E1E1E"/>
              </a:highlight>
              <a:latin typeface="Courier New"/>
              <a:ea typeface="Courier New"/>
              <a:cs typeface="Courier New"/>
              <a:sym typeface="Courier New"/>
            </a:endParaRPr>
          </a:p>
          <a:p>
            <a:pPr marL="0" lvl="0" indent="0" algn="l" rtl="0">
              <a:lnSpc>
                <a:spcPct val="150000"/>
              </a:lnSpc>
              <a:spcBef>
                <a:spcPts val="0"/>
              </a:spcBef>
              <a:spcAft>
                <a:spcPts val="0"/>
              </a:spcAft>
              <a:buNone/>
            </a:pPr>
            <a:r>
              <a:rPr lang="en" sz="1200" dirty="0">
                <a:solidFill>
                  <a:schemeClr val="lt1"/>
                </a:solidFill>
                <a:highlight>
                  <a:srgbClr val="1E1E1E"/>
                </a:highlight>
                <a:latin typeface="Courier New"/>
                <a:ea typeface="Courier New"/>
                <a:cs typeface="Courier New"/>
                <a:sym typeface="Courier New"/>
              </a:rPr>
              <a:t>But sometimes that assumption does not work. </a:t>
            </a:r>
            <a:endParaRPr sz="1700" dirty="0">
              <a:solidFill>
                <a:schemeClr val="lt1"/>
              </a:solidFill>
              <a:latin typeface="Lato"/>
              <a:ea typeface="Lato"/>
              <a:cs typeface="Lato"/>
              <a:sym typeface="Lato"/>
            </a:endParaRPr>
          </a:p>
        </p:txBody>
      </p:sp>
      <p:pic>
        <p:nvPicPr>
          <p:cNvPr id="3" name="animation1.mp4" descr="animation1.mp4">
            <a:hlinkClick r:id="" action="ppaction://media"/>
            <a:extLst>
              <a:ext uri="{FF2B5EF4-FFF2-40B4-BE49-F238E27FC236}">
                <a16:creationId xmlns:a16="http://schemas.microsoft.com/office/drawing/2014/main" id="{BFEDA4B8-0B3A-0F4E-ABE5-3B8B44C0A5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49900" y="1095570"/>
            <a:ext cx="5481500" cy="304908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287</Words>
  <Application>Microsoft Macintosh PowerPoint</Application>
  <PresentationFormat>On-screen Show (16:9)</PresentationFormat>
  <Paragraphs>37</Paragraphs>
  <Slides>7</Slides>
  <Notes>7</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Lato</vt:lpstr>
      <vt:lpstr>Montserrat</vt:lpstr>
      <vt:lpstr>Arial</vt:lpstr>
      <vt:lpstr>Courier New</vt:lpstr>
      <vt:lpstr>Focus</vt:lpstr>
      <vt:lpstr>Tracking Stuff  Using random walks &amp; image processing Noe Trejo </vt:lpstr>
      <vt:lpstr>Random walks </vt:lpstr>
      <vt:lpstr>PowerPoint Presentation</vt:lpstr>
      <vt:lpstr>Image Processing: Reducing Noise</vt:lpstr>
      <vt:lpstr>PowerPoint Presentation</vt:lpstr>
      <vt:lpstr>No Filter VS Filtered</vt:lpstr>
      <vt:lpstr>End Result &amp;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Tracking Stuff  Using random walks &amp; image processing Noe Trejo </dc:title>
  <cp:lastModifiedBy>Noe Trejo-Cruz</cp:lastModifiedBy>
  <cp:revision>1</cp:revision>
  <dcterms:modified xsi:type="dcterms:W3CDTF">2021-12-01T18:30:43Z</dcterms:modified>
</cp:coreProperties>
</file>