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Lato" panose="020F0502020204030203" pitchFamily="34" charset="0"/>
      <p:regular r:id="rId6"/>
      <p:bold r:id="rId7"/>
      <p:italic r:id="rId8"/>
      <p:boldItalic r:id="rId9"/>
    </p:embeddedFont>
    <p:embeddedFont>
      <p:font typeface="Playfair Display" panose="000005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29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2c27d4b03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2c27d4b03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2d3e0989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02d3e0989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Vortex_shedding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physics.weber.edu/schroeder/javacourse/LatticeBoltzman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en.wikipedia.org/wiki/Lattice_Boltzmann_method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313" y="1578325"/>
            <a:ext cx="29514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79">
                <a:solidFill>
                  <a:srgbClr val="000000"/>
                </a:solidFill>
              </a:rPr>
              <a:t>EPS 109:</a:t>
            </a:r>
            <a:endParaRPr sz="1879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80">
                <a:solidFill>
                  <a:srgbClr val="000000"/>
                </a:solidFill>
              </a:rPr>
              <a:t>Computer Simulations with Jupyter Notebooks</a:t>
            </a:r>
            <a:endParaRPr sz="148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879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48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879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879">
              <a:solidFill>
                <a:srgbClr val="000000"/>
              </a:solidFill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25" y="3722175"/>
            <a:ext cx="2951400" cy="46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Mario Montoya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008425" y="3353525"/>
            <a:ext cx="31272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80" b="1" dirty="0">
                <a:latin typeface="Lato"/>
                <a:ea typeface="Lato"/>
                <a:cs typeface="Lato"/>
                <a:sym typeface="Lato"/>
              </a:rPr>
              <a:t>“Fluid Flow Against Objects”</a:t>
            </a:r>
            <a:endParaRPr sz="1000" dirty="0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5877A39-2F89-4540-B445-9FC21C891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881" y="1929950"/>
            <a:ext cx="2314237" cy="13804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118750" y="0"/>
            <a:ext cx="3028200" cy="5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79"/>
              <a:t>Lattice Boltzmann method:</a:t>
            </a:r>
            <a:endParaRPr sz="1679"/>
          </a:p>
        </p:txBody>
      </p:sp>
      <p:sp>
        <p:nvSpPr>
          <p:cNvPr id="68" name="Google Shape;68;p14"/>
          <p:cNvSpPr txBox="1"/>
          <p:nvPr/>
        </p:nvSpPr>
        <p:spPr>
          <a:xfrm>
            <a:off x="405550" y="509700"/>
            <a:ext cx="24546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Lattice Boltzmann methods (LBM) is a is a</a:t>
            </a:r>
            <a:r>
              <a:rPr lang="en" sz="1100" b="1">
                <a:latin typeface="Lato"/>
                <a:ea typeface="Lato"/>
                <a:cs typeface="Lato"/>
                <a:sym typeface="Lato"/>
              </a:rPr>
              <a:t> fluid simulation method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 that allow us to simulate fluid density with streaming and collision processes.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10448" y="1810203"/>
            <a:ext cx="2445000" cy="5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79"/>
              <a:t>Vortex Shedding:</a:t>
            </a:r>
            <a:endParaRPr sz="1679"/>
          </a:p>
        </p:txBody>
      </p:sp>
      <p:sp>
        <p:nvSpPr>
          <p:cNvPr id="70" name="Google Shape;70;p14"/>
          <p:cNvSpPr txBox="1"/>
          <p:nvPr/>
        </p:nvSpPr>
        <p:spPr>
          <a:xfrm>
            <a:off x="405650" y="2108068"/>
            <a:ext cx="2454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Being able to simulate fluids, allow us to look at interesting phenomena like </a:t>
            </a:r>
            <a:r>
              <a:rPr lang="en" sz="1200" b="1">
                <a:latin typeface="Lato"/>
                <a:ea typeface="Lato"/>
                <a:cs typeface="Lato"/>
                <a:sym typeface="Lato"/>
              </a:rPr>
              <a:t>Vortex Shedding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410548" y="2817256"/>
            <a:ext cx="2445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021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Vortex shedding</a:t>
            </a:r>
            <a:r>
              <a:rPr lang="en" sz="1200">
                <a:solidFill>
                  <a:srgbClr val="2021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is an oscillating flow that takes place when a fluid such as air or water flows past a bluff (as opposed to streamlined) body at certain velocities, depending on the size and shape of the body.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3433750" y="394460"/>
            <a:ext cx="5483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/>
              <a:t>D2Q9 lattice in which there are two dimensions and just nine allowed displacement</a:t>
            </a:r>
            <a:endParaRPr sz="105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/>
              <a:t>Vectors. These 9 options are weighted by probabilities.</a:t>
            </a:r>
            <a:endParaRPr sz="1050" dirty="0"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3750" y="939798"/>
            <a:ext cx="1798950" cy="77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2700" y="1209532"/>
            <a:ext cx="3683902" cy="3296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411402" y="1890663"/>
            <a:ext cx="5443500" cy="10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The discrete map that results of the Lattice Boltzmann equation can be interpreted as the propagation and collision of particles.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Fundamentally, particles stream and collide evolving the density of the fluid  𝜌(𝑥⃗ ,𝑡)  where  𝑥⃗   is the position and  𝑡  serves as time.</a:t>
            </a:r>
            <a:br>
              <a:rPr lang="en">
                <a:solidFill>
                  <a:srgbClr val="000000"/>
                </a:solidFill>
              </a:rPr>
            </a:br>
            <a:br>
              <a:rPr lang="en">
                <a:solidFill>
                  <a:srgbClr val="000000"/>
                </a:solidFill>
              </a:rPr>
            </a:br>
            <a:r>
              <a:rPr lang="en" b="1">
                <a:solidFill>
                  <a:srgbClr val="000000"/>
                </a:solidFill>
              </a:rPr>
              <a:t>Streaming:</a:t>
            </a:r>
            <a:br>
              <a:rPr lang="en" b="1">
                <a:solidFill>
                  <a:srgbClr val="000000"/>
                </a:solidFill>
              </a:rPr>
            </a:br>
            <a:r>
              <a:rPr lang="en" b="1">
                <a:solidFill>
                  <a:srgbClr val="000000"/>
                </a:solidFill>
              </a:rPr>
              <a:t>				</a:t>
            </a:r>
            <a:r>
              <a:rPr lang="en">
                <a:solidFill>
                  <a:srgbClr val="000000"/>
                </a:solidFill>
              </a:rPr>
              <a:t>𝜌𝑖(𝑥⃗ +𝑒⃗_𝑖, 𝑡+𝛿𝑡)=𝜌_𝑖(𝑥⃗ ,𝑡) 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This means that the fluid density at point  𝑥⃗   and time  𝑡  will have flowed to the point  𝑥⃗ +𝑒𝑖→  by the time  𝑡+𝛿𝑡 </a:t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3411400" y="2897425"/>
            <a:ext cx="74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/>
              <a:t>Collision</a:t>
            </a:r>
            <a:r>
              <a:rPr lang="en" b="1"/>
              <a:t>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3411402" y="3315337"/>
            <a:ext cx="54435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dirty="0"/>
              <a:t>where  𝑓𝑒𝑞𝑖(𝑥⃗ ,𝑡)  is the equilibrium density along direction i at the current density there. The model assumes that the fluid locally relaxes to equilibrium over a characteristic timescale  𝜏𝑓  This timescale determines the kinematic viscosity, the larger it is, the larger is the kinematic viscosity.</a:t>
            </a:r>
            <a:endParaRPr sz="85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5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 dirty="0"/>
              <a:t>Lattice-Boltzmann Algorithm:</a:t>
            </a:r>
            <a:endParaRPr sz="85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dirty="0"/>
              <a:t>In a lattice-Boltzmann simulation, the fundamental dynamical variables are **the nine different number densities, of molecules moving at the nine allowed velocities,at each lattice site.** </a:t>
            </a:r>
            <a:endParaRPr sz="850" dirty="0"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9350" y="2897419"/>
            <a:ext cx="3360789" cy="509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14"/>
          <p:cNvCxnSpPr/>
          <p:nvPr/>
        </p:nvCxnSpPr>
        <p:spPr>
          <a:xfrm>
            <a:off x="3260888" y="53200"/>
            <a:ext cx="26100" cy="458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4492600" y="53200"/>
            <a:ext cx="3654300" cy="5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79"/>
              <a:t>Understanding particle behaviour</a:t>
            </a:r>
            <a:endParaRPr sz="1679"/>
          </a:p>
        </p:txBody>
      </p:sp>
      <p:sp>
        <p:nvSpPr>
          <p:cNvPr id="81" name="Google Shape;81;p14"/>
          <p:cNvSpPr txBox="1"/>
          <p:nvPr/>
        </p:nvSpPr>
        <p:spPr>
          <a:xfrm>
            <a:off x="426350" y="1456200"/>
            <a:ext cx="2413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7875" y="4453175"/>
            <a:ext cx="322376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EB7DB2-C3A0-40AD-B37B-8EF29DC4F276}"/>
              </a:ext>
            </a:extLst>
          </p:cNvPr>
          <p:cNvSpPr txBox="1"/>
          <p:nvPr/>
        </p:nvSpPr>
        <p:spPr>
          <a:xfrm>
            <a:off x="0" y="4786879"/>
            <a:ext cx="62605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Sources: </a:t>
            </a:r>
            <a:r>
              <a:rPr lang="en-US" sz="1050" dirty="0">
                <a:hlinkClick r:id="rId7"/>
              </a:rPr>
              <a:t>LatticeBoltzmann.pdf (weber.edu)</a:t>
            </a:r>
            <a:r>
              <a:rPr lang="en-US" sz="1050" dirty="0"/>
              <a:t>, </a:t>
            </a:r>
            <a:r>
              <a:rPr lang="en-US" sz="1050" dirty="0">
                <a:hlinkClick r:id="rId8"/>
              </a:rPr>
              <a:t>vortex shedding</a:t>
            </a:r>
            <a:r>
              <a:rPr lang="en-US" sz="1050" dirty="0"/>
              <a:t>, </a:t>
            </a:r>
            <a:r>
              <a:rPr lang="en-US" sz="1050" dirty="0">
                <a:hlinkClick r:id="rId9"/>
              </a:rPr>
              <a:t>Lattice Boltzmann method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Video demonstration: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41E019-ECAD-47C5-B699-EB067C40A6B5}"/>
              </a:ext>
            </a:extLst>
          </p:cNvPr>
          <p:cNvSpPr txBox="1"/>
          <p:nvPr/>
        </p:nvSpPr>
        <p:spPr>
          <a:xfrm>
            <a:off x="204618" y="908304"/>
            <a:ext cx="8734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video </a:t>
            </a:r>
            <a:r>
              <a:rPr lang="en-US"/>
              <a:t>represents vorticity </a:t>
            </a:r>
            <a:r>
              <a:rPr lang="en-US" dirty="0"/>
              <a:t>comparison between solids and non-solid cylinder.</a:t>
            </a:r>
          </a:p>
        </p:txBody>
      </p:sp>
      <p:pic>
        <p:nvPicPr>
          <p:cNvPr id="4" name="animation">
            <a:hlinkClick r:id="" action="ppaction://media"/>
            <a:extLst>
              <a:ext uri="{FF2B5EF4-FFF2-40B4-BE49-F238E27FC236}">
                <a16:creationId xmlns:a16="http://schemas.microsoft.com/office/drawing/2014/main" id="{A859EDEF-D784-4D63-A548-17036412B6F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65480" y="1629032"/>
            <a:ext cx="4813040" cy="240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370</Words>
  <Application>Microsoft Office PowerPoint</Application>
  <PresentationFormat>On-screen Show (16:9)</PresentationFormat>
  <Paragraphs>23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Lato</vt:lpstr>
      <vt:lpstr>Arial</vt:lpstr>
      <vt:lpstr>Playfair Display</vt:lpstr>
      <vt:lpstr>Coral</vt:lpstr>
      <vt:lpstr>EPS 109: Computer Simulations with Jupyter Notebooks    </vt:lpstr>
      <vt:lpstr>Lattice Boltzmann method:</vt:lpstr>
      <vt:lpstr>Video demonstration: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EPS 109: Computer Simulations with Jupyter Notebooks</dc:title>
  <dc:creator>Marini Albertino</dc:creator>
  <cp:lastModifiedBy>Mario Montoya Llamas</cp:lastModifiedBy>
  <cp:revision>4</cp:revision>
  <dcterms:modified xsi:type="dcterms:W3CDTF">2021-11-29T10:28:15Z</dcterms:modified>
</cp:coreProperties>
</file>