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C00"/>
    <a:srgbClr val="5570ED"/>
    <a:srgbClr val="C3CE37"/>
    <a:srgbClr val="76C83A"/>
    <a:srgbClr val="248E0E"/>
    <a:srgbClr val="816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/>
    <p:restoredTop sz="96208"/>
  </p:normalViewPr>
  <p:slideViewPr>
    <p:cSldViewPr snapToGrid="0" snapToObjects="1">
      <p:cViewPr varScale="1">
        <p:scale>
          <a:sx n="107" d="100"/>
          <a:sy n="107" d="100"/>
        </p:scale>
        <p:origin x="16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6BC8-DB44-7146-BACE-45516211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416F2-CDC2-E740-842A-8E3B0189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0214-530F-A44A-BE2B-19C48EA9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AC5B-B43B-AE44-9EBC-A9C1F7B6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1080-7CD4-C641-BC38-DCD251BB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CBC9-050D-524C-A983-2C27B692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51386-0055-854A-99B7-280233A2C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866F-7ABE-6246-AB16-0002815A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D78F-21D4-8046-84E9-14C3B85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A3A1F-CA4F-A644-B7D3-30D10D6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19C65-BAA4-9F46-A850-CB94BB366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91CF2-F342-C64F-B58C-02DF04E1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999F-1FE0-3A44-A98B-AB9DAC7B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A0C51-7F99-974D-A7BB-7CA613BD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1B98-445A-7B4E-84F7-7703745F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5F6-5C5D-5C4D-BAEE-9BCF1631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0DC4-0855-E140-9013-573C14FC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0C617-6998-5342-A4C2-1C0E252A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006D5-E78C-E24C-B85C-0B89A746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EB5F7-92D8-444E-BBDF-EBA94A84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05CA-B0B6-334C-B2F3-7528C443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369A-7A75-BC40-AB50-1B21E330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9D5EC-B206-4F4F-8DB7-7896E0B8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8F495-6092-2E44-BE55-9641670A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A10E-56D4-1E45-8E77-C6A86062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9090-8561-8448-8E05-BA57D25A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55CF-7F49-4640-B756-78B77B1B3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D1479-F3D1-CB48-8EA1-7BEE7DD6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66EB1-3FC1-6F4A-B728-4566911E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9C47A-2C62-D74B-8E87-6E9FCB49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A5DB-B29B-9745-85C6-FD8604E7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5881-724F-3141-8E72-236793FF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B83A-8187-B142-ACAF-E3D45801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9517A-A871-A24E-9AB2-816AD3EC1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51364-9640-424C-A0A7-2D44A6AB8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61F1A-E003-C848-AFA9-473539788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168F4-0C22-0A4D-96B0-217E4DBD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7D8F0-B5A0-D841-8F0A-3F211E75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00734-50AC-3845-8249-804A98DB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088C-BE8B-AB44-B456-95ADF6E8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D2AD2-E7D1-1D46-BA75-B43134C3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2BD41-CC32-5642-90D1-2B38134D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235C9-78C2-C94B-9965-97CE700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DF457-104C-B04E-8DE5-380DFBD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81E06-5CB5-8042-8405-558E6F92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DCA73-21FE-844E-955C-A26225E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E190-C563-3648-95BC-50EA9831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88961-CF7E-534E-8888-A192C124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577D1-259F-0441-8AE9-0A479E340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8A08-5DFF-7548-B4D4-D35A25D9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9F41A-8066-E641-AC30-19AC5990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FF9A0-948D-5347-8436-11CE3E4A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459-CFC3-1747-A7F7-ECB1036A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801B1-97BE-2E40-97E3-7DE5300A4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1ECCE-73EA-3E48-BDBB-FAD668157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C1904-A044-5A48-842C-DC0E2521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FF6E6-3C2D-7B4F-8CB9-F743934E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612C-310C-5245-BC96-FAC80CCB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69DAA-931C-7046-932A-027CA6F9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BD52C-A449-1A4E-BAE9-CF695BAF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34F21-9835-7A4A-B73B-70FA5F49F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B401-3C1D-6B43-8AD6-945B5D1CD6B0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2F05B-E24A-9548-853C-F35E40C98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0D1E-DC38-C54A-8C43-DFF48778A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1F9D-34EA-2046-A817-7E52ECE5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751FF-4F12-DB48-B1EA-B77D90F2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1" t="6512" r="88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5905B-7C8C-EF4F-BCEE-7E473DAE7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5600"/>
              <a:t>Wildfires and Prescribed Burns on Random 2D Terrains</a:t>
            </a:r>
          </a:p>
        </p:txBody>
      </p:sp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CFE33-C09E-724A-9CB5-BA2FAAAE1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By Rayni Wells</a:t>
            </a:r>
          </a:p>
        </p:txBody>
      </p:sp>
    </p:spTree>
    <p:extLst>
      <p:ext uri="{BB962C8B-B14F-4D97-AF65-F5344CB8AC3E}">
        <p14:creationId xmlns:p14="http://schemas.microsoft.com/office/powerpoint/2010/main" val="77408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7ECCCF-11CC-9242-8B67-ED5630AB6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 l="1754" r="491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FBA55-2881-7343-84DB-6FAE922D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Thank you.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2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3F0DBC-9EB4-224A-82C1-1E3B3E2FB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 r="15152" b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EE2CD-061E-954A-9C51-7E18AD0A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Wildfire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C0877-AC82-3A4C-8240-5F771AE8D850}"/>
              </a:ext>
            </a:extLst>
          </p:cNvPr>
          <p:cNvSpPr txBox="1"/>
          <p:nvPr/>
        </p:nvSpPr>
        <p:spPr>
          <a:xfrm>
            <a:off x="594109" y="2121763"/>
            <a:ext cx="6620505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Wind Speed and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Increases supply of oxygen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Drives convective heat into adjacent fuels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Carries away moist air, replace with dry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Dries fuel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Dependent on fuel type</a:t>
            </a: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82BA53A-7ECD-1843-A4E3-6A81EB90E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0553"/>
              </p:ext>
            </p:extLst>
          </p:nvPr>
        </p:nvGraphicFramePr>
        <p:xfrm>
          <a:off x="7635834" y="321176"/>
          <a:ext cx="4556166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8083">
                  <a:extLst>
                    <a:ext uri="{9D8B030D-6E8A-4147-A177-3AD203B41FA5}">
                      <a16:colId xmlns:a16="http://schemas.microsoft.com/office/drawing/2014/main" val="1615496518"/>
                    </a:ext>
                  </a:extLst>
                </a:gridCol>
                <a:gridCol w="2278083">
                  <a:extLst>
                    <a:ext uri="{9D8B030D-6E8A-4147-A177-3AD203B41FA5}">
                      <a16:colId xmlns:a16="http://schemas.microsoft.com/office/drawing/2014/main" val="4286423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Lag </a:t>
                      </a:r>
                      <a:r>
                        <a:rPr lang="en-US" altLang="en-US" sz="1800" dirty="0"/>
                        <a:t>(Time it takes for a fuel to lose 63% of its moisture)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Fuel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1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&lt;¼ inch </a:t>
                      </a:r>
                      <a:r>
                        <a:rPr lang="en-US" altLang="en-US" sz="1800" dirty="0"/>
                        <a:t>(twigs, dead grass, leaves, needles)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8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/>
                        <a:t>¼-1 inch </a:t>
                      </a:r>
                      <a:r>
                        <a:rPr lang="en-US" altLang="en-US" sz="1800" dirty="0"/>
                        <a:t>(twigs, small branches, cones)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9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/>
                        <a:t>1-3 inch </a:t>
                      </a:r>
                      <a:r>
                        <a:rPr lang="en-US" altLang="en-US" sz="1800" dirty="0"/>
                        <a:t>(branches, tops)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2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1000-hour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000" dirty="0"/>
                        <a:t>&gt;3 inch </a:t>
                      </a:r>
                      <a:r>
                        <a:rPr lang="en-US" altLang="en-US" sz="1800" dirty="0"/>
                        <a:t>(large branches, tops, logs)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6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37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9A65CC-B9D2-6047-9D7A-733E00D75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 r="15152" b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64659-878A-664D-885A-20845225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/>
              <a:t>Prescribed Burns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FF6D3-427F-7648-BEAC-514C371E8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9" r="28580" b="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E2D54-3644-404E-8C0F-6D5EF8784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82" r="6233" b="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4E45A-1856-4244-B1D3-98BF6C1604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6" b="52436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B4BF-8E39-674D-9035-298D0B8E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/>
              <a:t>Usually performed by firefighters (pictured) , or forest service</a:t>
            </a:r>
          </a:p>
          <a:p>
            <a:r>
              <a:rPr lang="en-US" sz="2000" dirty="0"/>
              <a:t>Reduce accumulation of fuels</a:t>
            </a:r>
          </a:p>
          <a:p>
            <a:r>
              <a:rPr lang="en-US" sz="2000" dirty="0"/>
              <a:t>Release nutrients, increase eco diversity, release seeds</a:t>
            </a:r>
          </a:p>
          <a:p>
            <a:r>
              <a:rPr lang="en-US" sz="2000" dirty="0"/>
              <a:t>Usually performed in the winter/wet season for better control</a:t>
            </a:r>
          </a:p>
        </p:txBody>
      </p:sp>
    </p:spTree>
    <p:extLst>
      <p:ext uri="{BB962C8B-B14F-4D97-AF65-F5344CB8AC3E}">
        <p14:creationId xmlns:p14="http://schemas.microsoft.com/office/powerpoint/2010/main" val="282075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1E6D6-1254-9246-ABF2-16A3FD784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 r="15152" b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027BE-5ACF-3243-BFFA-5C903211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Method : Random Terrain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FCA4-700E-D943-8207-58163163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Terrain Types: </a:t>
            </a:r>
          </a:p>
          <a:p>
            <a:pPr lvl="1"/>
            <a:r>
              <a:rPr lang="en-US" sz="2200" dirty="0"/>
              <a:t>Active fire</a:t>
            </a:r>
          </a:p>
          <a:p>
            <a:pPr lvl="1"/>
            <a:r>
              <a:rPr lang="en-US" sz="2200" dirty="0"/>
              <a:t>Previously burned, dirt</a:t>
            </a:r>
          </a:p>
          <a:p>
            <a:pPr lvl="1"/>
            <a:r>
              <a:rPr lang="en-US" sz="2200" dirty="0"/>
              <a:t>Trees, large branches</a:t>
            </a:r>
          </a:p>
          <a:p>
            <a:pPr lvl="1"/>
            <a:r>
              <a:rPr lang="en-US" sz="2200" dirty="0"/>
              <a:t>Healthy grass, small trees, bushes</a:t>
            </a:r>
          </a:p>
          <a:p>
            <a:pPr lvl="1"/>
            <a:r>
              <a:rPr lang="en-US" sz="2200" dirty="0"/>
              <a:t>Dry grass, dry leaves, twigs</a:t>
            </a:r>
          </a:p>
          <a:p>
            <a:pPr lvl="1" fontAlgn="t"/>
            <a:r>
              <a:rPr lang="en-US" sz="2200" dirty="0"/>
              <a:t>Water, high moisture area</a:t>
            </a:r>
          </a:p>
          <a:p>
            <a:r>
              <a:rPr lang="en-US" sz="2200" dirty="0"/>
              <a:t>Probability for each terrain type occurring, probability for each terrain type grouping together</a:t>
            </a:r>
          </a:p>
          <a:p>
            <a:r>
              <a:rPr lang="en-US" sz="2000" dirty="0"/>
              <a:t>Prescribed burn landscape has more dirt, less dry grass, dirt fire barrier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7411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B6A4B-91E5-DF40-9B51-2C4079B08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 r="15152" b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5AD20-93B8-E945-87D8-717B1FAA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Method: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8FDD-6A45-8B45-B5D4-CF0886419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400" dirty="0"/>
              <a:t>Probability for each terrain square to turn into a burning terrain type</a:t>
            </a:r>
          </a:p>
          <a:p>
            <a:pPr lvl="1"/>
            <a:r>
              <a:rPr lang="en-US" dirty="0"/>
              <a:t>0 for water and dirt, 0.1 for tree, 0.3 for green grass, 0.6 for dry grass</a:t>
            </a:r>
          </a:p>
          <a:p>
            <a:r>
              <a:rPr lang="en-US" sz="2400" dirty="0"/>
              <a:t>Probability of the fire going out/turning into dirt terrain type</a:t>
            </a:r>
          </a:p>
          <a:p>
            <a:pPr lvl="1"/>
            <a:r>
              <a:rPr lang="en-US" dirty="0"/>
              <a:t>Dependent on temperature, humidity, wind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6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ildfire" descr="Wildfire">
            <a:hlinkClick r:id="" action="ppaction://media"/>
            <a:extLst>
              <a:ext uri="{FF2B5EF4-FFF2-40B4-BE49-F238E27FC236}">
                <a16:creationId xmlns:a16="http://schemas.microsoft.com/office/drawing/2014/main" id="{14058F67-9AF8-4C45-83BD-199D6592F1F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2915" y="643466"/>
            <a:ext cx="8346169" cy="5571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F4BA21-FB1B-4D45-9D75-6E863BC0AB36}"/>
              </a:ext>
            </a:extLst>
          </p:cNvPr>
          <p:cNvSpPr/>
          <p:nvPr/>
        </p:nvSpPr>
        <p:spPr>
          <a:xfrm>
            <a:off x="489842" y="1565646"/>
            <a:ext cx="171450" cy="171450"/>
          </a:xfrm>
          <a:prstGeom prst="rect">
            <a:avLst/>
          </a:prstGeom>
          <a:solidFill>
            <a:srgbClr val="B02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642D1-7552-DB4F-A287-9AB7F7145F1C}"/>
              </a:ext>
            </a:extLst>
          </p:cNvPr>
          <p:cNvSpPr/>
          <p:nvPr/>
        </p:nvSpPr>
        <p:spPr>
          <a:xfrm>
            <a:off x="492048" y="1832494"/>
            <a:ext cx="171450" cy="171450"/>
          </a:xfrm>
          <a:prstGeom prst="rect">
            <a:avLst/>
          </a:prstGeom>
          <a:solidFill>
            <a:srgbClr val="816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64A759-DB0C-2746-A29C-CFFC987FCE87}"/>
              </a:ext>
            </a:extLst>
          </p:cNvPr>
          <p:cNvSpPr/>
          <p:nvPr/>
        </p:nvSpPr>
        <p:spPr>
          <a:xfrm>
            <a:off x="489842" y="2092613"/>
            <a:ext cx="171450" cy="171450"/>
          </a:xfrm>
          <a:prstGeom prst="rect">
            <a:avLst/>
          </a:prstGeom>
          <a:solidFill>
            <a:srgbClr val="248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112AEF-E924-814B-B8F7-534615AE4BD2}"/>
              </a:ext>
            </a:extLst>
          </p:cNvPr>
          <p:cNvSpPr/>
          <p:nvPr/>
        </p:nvSpPr>
        <p:spPr>
          <a:xfrm>
            <a:off x="489842" y="2342099"/>
            <a:ext cx="171450" cy="171450"/>
          </a:xfrm>
          <a:prstGeom prst="rect">
            <a:avLst/>
          </a:prstGeom>
          <a:solidFill>
            <a:srgbClr val="76C8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736DDA-B70A-8C4F-9EB1-516B7FEED2B3}"/>
              </a:ext>
            </a:extLst>
          </p:cNvPr>
          <p:cNvSpPr/>
          <p:nvPr/>
        </p:nvSpPr>
        <p:spPr>
          <a:xfrm>
            <a:off x="489842" y="2599872"/>
            <a:ext cx="171450" cy="171450"/>
          </a:xfrm>
          <a:prstGeom prst="rect">
            <a:avLst/>
          </a:prstGeom>
          <a:solidFill>
            <a:srgbClr val="C3C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75FFE7-2159-BE42-9610-B9A1FC55D7C5}"/>
              </a:ext>
            </a:extLst>
          </p:cNvPr>
          <p:cNvSpPr/>
          <p:nvPr/>
        </p:nvSpPr>
        <p:spPr>
          <a:xfrm>
            <a:off x="489842" y="2850723"/>
            <a:ext cx="171450" cy="171450"/>
          </a:xfrm>
          <a:prstGeom prst="rect">
            <a:avLst/>
          </a:prstGeom>
          <a:solidFill>
            <a:srgbClr val="557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19B28A40-660D-0F4C-8111-14BA7C82C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74092"/>
              </p:ext>
            </p:extLst>
          </p:nvPr>
        </p:nvGraphicFramePr>
        <p:xfrm>
          <a:off x="760743" y="1545379"/>
          <a:ext cx="203562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20">
                  <a:extLst>
                    <a:ext uri="{9D8B030D-6E8A-4147-A177-3AD203B41FA5}">
                      <a16:colId xmlns:a16="http://schemas.microsoft.com/office/drawing/2014/main" val="2191051851"/>
                    </a:ext>
                  </a:extLst>
                </a:gridCol>
              </a:tblGrid>
              <a:tr h="157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Active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6045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Previously burned, dirt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5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Trees, large branches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Healthy grass, small trees, bushes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78400"/>
                  </a:ext>
                </a:extLst>
              </a:tr>
              <a:tr h="15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Dry grass, dry leaves, twigs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6884"/>
                  </a:ext>
                </a:extLst>
              </a:tr>
              <a:tr h="240793">
                <a:tc>
                  <a:txBody>
                    <a:bodyPr/>
                    <a:lstStyle/>
                    <a:p>
                      <a:r>
                        <a:rPr lang="en-US" sz="1050" dirty="0"/>
                        <a:t>Water, high moisture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672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6EDC9ED0-4DF5-FD4A-8375-03C325B593D2}"/>
              </a:ext>
            </a:extLst>
          </p:cNvPr>
          <p:cNvSpPr txBox="1"/>
          <p:nvPr/>
        </p:nvSpPr>
        <p:spPr>
          <a:xfrm>
            <a:off x="3686175" y="744007"/>
            <a:ext cx="512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Wildfire on Relatively Moist Terrain, Higher Humidity</a:t>
            </a:r>
          </a:p>
        </p:txBody>
      </p:sp>
    </p:spTree>
    <p:extLst>
      <p:ext uri="{BB962C8B-B14F-4D97-AF65-F5344CB8AC3E}">
        <p14:creationId xmlns:p14="http://schemas.microsoft.com/office/powerpoint/2010/main" val="38941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rescribed_Burn_Fire" descr="Prescribed_Burn_Fire">
            <a:hlinkClick r:id="" action="ppaction://media"/>
            <a:extLst>
              <a:ext uri="{FF2B5EF4-FFF2-40B4-BE49-F238E27FC236}">
                <a16:creationId xmlns:a16="http://schemas.microsoft.com/office/drawing/2014/main" id="{D2950492-7D94-694C-B79B-4C0CD76A587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7850" y="622300"/>
            <a:ext cx="8458711" cy="563845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EC888-B47C-1A42-B83D-19BB8A90CE1D}"/>
              </a:ext>
            </a:extLst>
          </p:cNvPr>
          <p:cNvSpPr/>
          <p:nvPr/>
        </p:nvSpPr>
        <p:spPr>
          <a:xfrm>
            <a:off x="489842" y="1565646"/>
            <a:ext cx="171450" cy="171450"/>
          </a:xfrm>
          <a:prstGeom prst="rect">
            <a:avLst/>
          </a:prstGeom>
          <a:solidFill>
            <a:srgbClr val="B02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F7375-D2F7-0247-9D2B-91D01B8ECD00}"/>
              </a:ext>
            </a:extLst>
          </p:cNvPr>
          <p:cNvSpPr/>
          <p:nvPr/>
        </p:nvSpPr>
        <p:spPr>
          <a:xfrm>
            <a:off x="492048" y="1832494"/>
            <a:ext cx="171450" cy="171450"/>
          </a:xfrm>
          <a:prstGeom prst="rect">
            <a:avLst/>
          </a:prstGeom>
          <a:solidFill>
            <a:srgbClr val="816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E18EE-258A-6D44-B73D-566B40DA1DF1}"/>
              </a:ext>
            </a:extLst>
          </p:cNvPr>
          <p:cNvSpPr/>
          <p:nvPr/>
        </p:nvSpPr>
        <p:spPr>
          <a:xfrm>
            <a:off x="489842" y="2092613"/>
            <a:ext cx="171450" cy="171450"/>
          </a:xfrm>
          <a:prstGeom prst="rect">
            <a:avLst/>
          </a:prstGeom>
          <a:solidFill>
            <a:srgbClr val="248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8960D-05FE-6942-9B58-5AC19096C9A7}"/>
              </a:ext>
            </a:extLst>
          </p:cNvPr>
          <p:cNvSpPr/>
          <p:nvPr/>
        </p:nvSpPr>
        <p:spPr>
          <a:xfrm>
            <a:off x="489842" y="2342099"/>
            <a:ext cx="171450" cy="171450"/>
          </a:xfrm>
          <a:prstGeom prst="rect">
            <a:avLst/>
          </a:prstGeom>
          <a:solidFill>
            <a:srgbClr val="76C8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0320C-D541-354B-BBAF-F77319F37DB0}"/>
              </a:ext>
            </a:extLst>
          </p:cNvPr>
          <p:cNvSpPr/>
          <p:nvPr/>
        </p:nvSpPr>
        <p:spPr>
          <a:xfrm>
            <a:off x="489842" y="2599872"/>
            <a:ext cx="171450" cy="171450"/>
          </a:xfrm>
          <a:prstGeom prst="rect">
            <a:avLst/>
          </a:prstGeom>
          <a:solidFill>
            <a:srgbClr val="C3C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DCFEB2-DE47-194C-B3E3-0DDC429BF8E7}"/>
              </a:ext>
            </a:extLst>
          </p:cNvPr>
          <p:cNvSpPr/>
          <p:nvPr/>
        </p:nvSpPr>
        <p:spPr>
          <a:xfrm>
            <a:off x="489842" y="2850723"/>
            <a:ext cx="171450" cy="171450"/>
          </a:xfrm>
          <a:prstGeom prst="rect">
            <a:avLst/>
          </a:prstGeom>
          <a:solidFill>
            <a:srgbClr val="557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27">
            <a:extLst>
              <a:ext uri="{FF2B5EF4-FFF2-40B4-BE49-F238E27FC236}">
                <a16:creationId xmlns:a16="http://schemas.microsoft.com/office/drawing/2014/main" id="{11D7E852-E061-A54B-80C0-17D72C73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81602"/>
              </p:ext>
            </p:extLst>
          </p:nvPr>
        </p:nvGraphicFramePr>
        <p:xfrm>
          <a:off x="760743" y="1545379"/>
          <a:ext cx="203562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20">
                  <a:extLst>
                    <a:ext uri="{9D8B030D-6E8A-4147-A177-3AD203B41FA5}">
                      <a16:colId xmlns:a16="http://schemas.microsoft.com/office/drawing/2014/main" val="2191051851"/>
                    </a:ext>
                  </a:extLst>
                </a:gridCol>
              </a:tblGrid>
              <a:tr h="157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Active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6045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Previously burned, dirt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5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Trees, large branches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Healthy grass, small trees, bushes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78400"/>
                  </a:ext>
                </a:extLst>
              </a:tr>
              <a:tr h="15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Dry grass, dry leaves, twigs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6884"/>
                  </a:ext>
                </a:extLst>
              </a:tr>
              <a:tr h="240793">
                <a:tc>
                  <a:txBody>
                    <a:bodyPr/>
                    <a:lstStyle/>
                    <a:p>
                      <a:r>
                        <a:rPr lang="en-US" sz="1050" dirty="0"/>
                        <a:t>Water, high moisture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67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C60894F-C96C-6A4F-BC77-EC1164E6449C}"/>
              </a:ext>
            </a:extLst>
          </p:cNvPr>
          <p:cNvSpPr txBox="1"/>
          <p:nvPr/>
        </p:nvSpPr>
        <p:spPr>
          <a:xfrm>
            <a:off x="2796363" y="725091"/>
            <a:ext cx="713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Wildfire on Relatively Moist Terrain, Higher Humidity with Prescribed Burn</a:t>
            </a:r>
          </a:p>
        </p:txBody>
      </p:sp>
    </p:spTree>
    <p:extLst>
      <p:ext uri="{BB962C8B-B14F-4D97-AF65-F5344CB8AC3E}">
        <p14:creationId xmlns:p14="http://schemas.microsoft.com/office/powerpoint/2010/main" val="7006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ot_Dry_Windy" descr="Hot_Dry_Windy">
            <a:hlinkClick r:id="" action="ppaction://media"/>
            <a:extLst>
              <a:ext uri="{FF2B5EF4-FFF2-40B4-BE49-F238E27FC236}">
                <a16:creationId xmlns:a16="http://schemas.microsoft.com/office/drawing/2014/main" id="{13D34A70-EA63-B343-871C-4F77C047B56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1706" y="633143"/>
            <a:ext cx="8388588" cy="559171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964805-0384-4749-AA6B-B18478F79AD3}"/>
              </a:ext>
            </a:extLst>
          </p:cNvPr>
          <p:cNvSpPr/>
          <p:nvPr/>
        </p:nvSpPr>
        <p:spPr>
          <a:xfrm>
            <a:off x="489842" y="1565646"/>
            <a:ext cx="171450" cy="171450"/>
          </a:xfrm>
          <a:prstGeom prst="rect">
            <a:avLst/>
          </a:prstGeom>
          <a:solidFill>
            <a:srgbClr val="B02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C5C4F-DA01-5649-A1D8-E90B0EEA2090}"/>
              </a:ext>
            </a:extLst>
          </p:cNvPr>
          <p:cNvSpPr/>
          <p:nvPr/>
        </p:nvSpPr>
        <p:spPr>
          <a:xfrm>
            <a:off x="492048" y="1832494"/>
            <a:ext cx="171450" cy="171450"/>
          </a:xfrm>
          <a:prstGeom prst="rect">
            <a:avLst/>
          </a:prstGeom>
          <a:solidFill>
            <a:srgbClr val="816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EE70-D2D7-4644-A56A-3FBCA1002195}"/>
              </a:ext>
            </a:extLst>
          </p:cNvPr>
          <p:cNvSpPr/>
          <p:nvPr/>
        </p:nvSpPr>
        <p:spPr>
          <a:xfrm>
            <a:off x="489842" y="2092613"/>
            <a:ext cx="171450" cy="171450"/>
          </a:xfrm>
          <a:prstGeom prst="rect">
            <a:avLst/>
          </a:prstGeom>
          <a:solidFill>
            <a:srgbClr val="248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C2B1C-8F0F-CA4B-A4C2-F38AE0832009}"/>
              </a:ext>
            </a:extLst>
          </p:cNvPr>
          <p:cNvSpPr/>
          <p:nvPr/>
        </p:nvSpPr>
        <p:spPr>
          <a:xfrm>
            <a:off x="489842" y="2342099"/>
            <a:ext cx="171450" cy="171450"/>
          </a:xfrm>
          <a:prstGeom prst="rect">
            <a:avLst/>
          </a:prstGeom>
          <a:solidFill>
            <a:srgbClr val="76C8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3AA03-F8E9-884C-9764-86A96A970AC7}"/>
              </a:ext>
            </a:extLst>
          </p:cNvPr>
          <p:cNvSpPr/>
          <p:nvPr/>
        </p:nvSpPr>
        <p:spPr>
          <a:xfrm>
            <a:off x="489842" y="2599872"/>
            <a:ext cx="171450" cy="171450"/>
          </a:xfrm>
          <a:prstGeom prst="rect">
            <a:avLst/>
          </a:prstGeom>
          <a:solidFill>
            <a:srgbClr val="C3C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28404C-4E98-1C41-A77F-2C0A7E8DDCCD}"/>
              </a:ext>
            </a:extLst>
          </p:cNvPr>
          <p:cNvSpPr/>
          <p:nvPr/>
        </p:nvSpPr>
        <p:spPr>
          <a:xfrm>
            <a:off x="489842" y="2850723"/>
            <a:ext cx="171450" cy="171450"/>
          </a:xfrm>
          <a:prstGeom prst="rect">
            <a:avLst/>
          </a:prstGeom>
          <a:solidFill>
            <a:srgbClr val="557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27">
            <a:extLst>
              <a:ext uri="{FF2B5EF4-FFF2-40B4-BE49-F238E27FC236}">
                <a16:creationId xmlns:a16="http://schemas.microsoft.com/office/drawing/2014/main" id="{0A3B5318-0553-3D47-B7DE-6BDAA4EF5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81602"/>
              </p:ext>
            </p:extLst>
          </p:nvPr>
        </p:nvGraphicFramePr>
        <p:xfrm>
          <a:off x="760743" y="1545379"/>
          <a:ext cx="203562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20">
                  <a:extLst>
                    <a:ext uri="{9D8B030D-6E8A-4147-A177-3AD203B41FA5}">
                      <a16:colId xmlns:a16="http://schemas.microsoft.com/office/drawing/2014/main" val="2191051851"/>
                    </a:ext>
                  </a:extLst>
                </a:gridCol>
              </a:tblGrid>
              <a:tr h="157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Active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6045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Previously burned, dirt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5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Trees, large branches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Healthy grass, small trees, bushes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78400"/>
                  </a:ext>
                </a:extLst>
              </a:tr>
              <a:tr h="15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Dry grass, dry leaves, twigs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6884"/>
                  </a:ext>
                </a:extLst>
              </a:tr>
              <a:tr h="240793">
                <a:tc>
                  <a:txBody>
                    <a:bodyPr/>
                    <a:lstStyle/>
                    <a:p>
                      <a:r>
                        <a:rPr lang="en-US" sz="1050" dirty="0"/>
                        <a:t>Water, high moisture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672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8FBCC88-A8E7-3D42-BECD-BF188D98EA75}"/>
              </a:ext>
            </a:extLst>
          </p:cNvPr>
          <p:cNvSpPr txBox="1"/>
          <p:nvPr/>
        </p:nvSpPr>
        <p:spPr>
          <a:xfrm>
            <a:off x="4840335" y="676007"/>
            <a:ext cx="251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Hot, Dry, Windy Summer</a:t>
            </a:r>
          </a:p>
        </p:txBody>
      </p:sp>
    </p:spTree>
    <p:extLst>
      <p:ext uri="{BB962C8B-B14F-4D97-AF65-F5344CB8AC3E}">
        <p14:creationId xmlns:p14="http://schemas.microsoft.com/office/powerpoint/2010/main" val="26383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ot_Dry_Windy_Prescribed_Burn" descr="Hot_Dry_Windy_Prescribed_Burn">
            <a:hlinkClick r:id="" action="ppaction://media"/>
            <a:extLst>
              <a:ext uri="{FF2B5EF4-FFF2-40B4-BE49-F238E27FC236}">
                <a16:creationId xmlns:a16="http://schemas.microsoft.com/office/drawing/2014/main" id="{5D4FC016-60F0-004E-9422-120C9B38C40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0946" y="712412"/>
            <a:ext cx="8110107" cy="540608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9BBF34-CF39-FB42-9665-AAA57531EF4A}"/>
              </a:ext>
            </a:extLst>
          </p:cNvPr>
          <p:cNvSpPr/>
          <p:nvPr/>
        </p:nvSpPr>
        <p:spPr>
          <a:xfrm>
            <a:off x="489842" y="1565646"/>
            <a:ext cx="171450" cy="171450"/>
          </a:xfrm>
          <a:prstGeom prst="rect">
            <a:avLst/>
          </a:prstGeom>
          <a:solidFill>
            <a:srgbClr val="B02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4A138-35F9-9145-A80F-D35CD8430CCC}"/>
              </a:ext>
            </a:extLst>
          </p:cNvPr>
          <p:cNvSpPr/>
          <p:nvPr/>
        </p:nvSpPr>
        <p:spPr>
          <a:xfrm>
            <a:off x="492048" y="1832494"/>
            <a:ext cx="171450" cy="171450"/>
          </a:xfrm>
          <a:prstGeom prst="rect">
            <a:avLst/>
          </a:prstGeom>
          <a:solidFill>
            <a:srgbClr val="816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D2EB2-5233-4A4E-96BB-471A6F197D21}"/>
              </a:ext>
            </a:extLst>
          </p:cNvPr>
          <p:cNvSpPr/>
          <p:nvPr/>
        </p:nvSpPr>
        <p:spPr>
          <a:xfrm>
            <a:off x="489842" y="2092613"/>
            <a:ext cx="171450" cy="171450"/>
          </a:xfrm>
          <a:prstGeom prst="rect">
            <a:avLst/>
          </a:prstGeom>
          <a:solidFill>
            <a:srgbClr val="248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D943A-65BC-BB48-B412-023D03E8AAFC}"/>
              </a:ext>
            </a:extLst>
          </p:cNvPr>
          <p:cNvSpPr/>
          <p:nvPr/>
        </p:nvSpPr>
        <p:spPr>
          <a:xfrm>
            <a:off x="489842" y="2342099"/>
            <a:ext cx="171450" cy="171450"/>
          </a:xfrm>
          <a:prstGeom prst="rect">
            <a:avLst/>
          </a:prstGeom>
          <a:solidFill>
            <a:srgbClr val="76C8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79A64-0491-054D-851E-EC99AD1E748A}"/>
              </a:ext>
            </a:extLst>
          </p:cNvPr>
          <p:cNvSpPr/>
          <p:nvPr/>
        </p:nvSpPr>
        <p:spPr>
          <a:xfrm>
            <a:off x="489842" y="2599872"/>
            <a:ext cx="171450" cy="171450"/>
          </a:xfrm>
          <a:prstGeom prst="rect">
            <a:avLst/>
          </a:prstGeom>
          <a:solidFill>
            <a:srgbClr val="C3C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65A60-D909-F145-97D1-2989493FAF2B}"/>
              </a:ext>
            </a:extLst>
          </p:cNvPr>
          <p:cNvSpPr/>
          <p:nvPr/>
        </p:nvSpPr>
        <p:spPr>
          <a:xfrm>
            <a:off x="489842" y="2850723"/>
            <a:ext cx="171450" cy="171450"/>
          </a:xfrm>
          <a:prstGeom prst="rect">
            <a:avLst/>
          </a:prstGeom>
          <a:solidFill>
            <a:srgbClr val="557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27">
            <a:extLst>
              <a:ext uri="{FF2B5EF4-FFF2-40B4-BE49-F238E27FC236}">
                <a16:creationId xmlns:a16="http://schemas.microsoft.com/office/drawing/2014/main" id="{82122051-F5BE-424B-A3AB-4DB79A85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14385"/>
              </p:ext>
            </p:extLst>
          </p:nvPr>
        </p:nvGraphicFramePr>
        <p:xfrm>
          <a:off x="760743" y="1545379"/>
          <a:ext cx="203562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620">
                  <a:extLst>
                    <a:ext uri="{9D8B030D-6E8A-4147-A177-3AD203B41FA5}">
                      <a16:colId xmlns:a16="http://schemas.microsoft.com/office/drawing/2014/main" val="2191051851"/>
                    </a:ext>
                  </a:extLst>
                </a:gridCol>
              </a:tblGrid>
              <a:tr h="157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Active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26045"/>
                  </a:ext>
                </a:extLst>
              </a:tr>
              <a:tr h="24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Previously burned, dirt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5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Trees, large branches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Healthy grass, small trees, bushes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78400"/>
                  </a:ext>
                </a:extLst>
              </a:tr>
              <a:tr h="15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Dry grass, dry leaves, twigs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6884"/>
                  </a:ext>
                </a:extLst>
              </a:tr>
              <a:tr h="240793">
                <a:tc>
                  <a:txBody>
                    <a:bodyPr/>
                    <a:lstStyle/>
                    <a:p>
                      <a:r>
                        <a:rPr lang="en-US" sz="1050" dirty="0"/>
                        <a:t>Water, high moisture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667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6A73D0C-B715-EE4F-9071-C9E2BE0488EE}"/>
              </a:ext>
            </a:extLst>
          </p:cNvPr>
          <p:cNvSpPr txBox="1"/>
          <p:nvPr/>
        </p:nvSpPr>
        <p:spPr>
          <a:xfrm>
            <a:off x="3934351" y="739507"/>
            <a:ext cx="452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Hot, Dry, Windy Summer with Prescribed Burn</a:t>
            </a:r>
          </a:p>
        </p:txBody>
      </p:sp>
    </p:spTree>
    <p:extLst>
      <p:ext uri="{BB962C8B-B14F-4D97-AF65-F5344CB8AC3E}">
        <p14:creationId xmlns:p14="http://schemas.microsoft.com/office/powerpoint/2010/main" val="23252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418</Words>
  <Application>Microsoft Macintosh PowerPoint</Application>
  <PresentationFormat>Widescreen</PresentationFormat>
  <Paragraphs>70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Wildfires and Prescribed Burns on Random 2D Terrains</vt:lpstr>
      <vt:lpstr>Wildfire Behavior</vt:lpstr>
      <vt:lpstr>Prescribed Burns</vt:lpstr>
      <vt:lpstr>Method : Random Terrain</vt:lpstr>
      <vt:lpstr>Method: Fire</vt:lpstr>
      <vt:lpstr>PowerPoint Presentation</vt:lpstr>
      <vt:lpstr>PowerPoint Presentation</vt:lpstr>
      <vt:lpstr>PowerPoint Presentation</vt:lpstr>
      <vt:lpstr>PowerPoint Presentation</vt:lpstr>
      <vt:lpstr>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Wildfires and Prescribed Burns on Random 2D Terrains</dc:title>
  <dc:creator>Rayni Wells</dc:creator>
  <cp:lastModifiedBy>Rayni Wells</cp:lastModifiedBy>
  <cp:revision>2</cp:revision>
  <dcterms:created xsi:type="dcterms:W3CDTF">2021-11-27T22:38:27Z</dcterms:created>
  <dcterms:modified xsi:type="dcterms:W3CDTF">2021-11-30T23:31:16Z</dcterms:modified>
</cp:coreProperties>
</file>