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91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243"/>
    <p:restoredTop sz="96327"/>
  </p:normalViewPr>
  <p:slideViewPr>
    <p:cSldViewPr snapToGrid="0" snapToObjects="1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B6707D-17FC-4D06-B57B-2BFD90C9EB01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929DADA-1FD5-44D8-B94D-D9D3A7C61773}">
      <dgm:prSet/>
      <dgm:spPr/>
      <dgm:t>
        <a:bodyPr/>
        <a:lstStyle/>
        <a:p>
          <a:r>
            <a:rPr lang="en-US" baseline="0"/>
            <a:t>SIMULATE RANDOMLY BUYING AND SELLING TOP 20 POPULAR TICKERS IN WALLSTREETBETS WITH A STARTING PURCHASING POWER OF 100K AND COMPARING THEM AGAINST S&amp;P 500 PERFORMANCE</a:t>
          </a:r>
          <a:endParaRPr lang="en-US"/>
        </a:p>
      </dgm:t>
    </dgm:pt>
    <dgm:pt modelId="{7C0BBD78-2A8A-4DFB-BEE3-CAAA32FEA5C6}" type="parTrans" cxnId="{03974FD4-C7C3-4289-8322-4E08B7B4D0DA}">
      <dgm:prSet/>
      <dgm:spPr/>
      <dgm:t>
        <a:bodyPr/>
        <a:lstStyle/>
        <a:p>
          <a:endParaRPr lang="en-US"/>
        </a:p>
      </dgm:t>
    </dgm:pt>
    <dgm:pt modelId="{D2549349-6619-4161-AE52-D279025626D3}" type="sibTrans" cxnId="{03974FD4-C7C3-4289-8322-4E08B7B4D0DA}">
      <dgm:prSet/>
      <dgm:spPr/>
      <dgm:t>
        <a:bodyPr/>
        <a:lstStyle/>
        <a:p>
          <a:endParaRPr lang="en-US"/>
        </a:p>
      </dgm:t>
    </dgm:pt>
    <dgm:pt modelId="{BFBE0C69-B734-4BC4-80A1-4E8A6CF0B920}">
      <dgm:prSet/>
      <dgm:spPr/>
      <dgm:t>
        <a:bodyPr/>
        <a:lstStyle/>
        <a:p>
          <a:r>
            <a:rPr lang="en-US" baseline="0"/>
            <a:t>DONE USING RANDOM WALKS</a:t>
          </a:r>
          <a:endParaRPr lang="en-US"/>
        </a:p>
      </dgm:t>
    </dgm:pt>
    <dgm:pt modelId="{285C5609-9120-42BA-84DF-090EA0ECBB43}" type="parTrans" cxnId="{55380808-251F-462F-98C3-AF6BD5203921}">
      <dgm:prSet/>
      <dgm:spPr/>
      <dgm:t>
        <a:bodyPr/>
        <a:lstStyle/>
        <a:p>
          <a:endParaRPr lang="en-US"/>
        </a:p>
      </dgm:t>
    </dgm:pt>
    <dgm:pt modelId="{3D38F1BF-756E-49DD-9F33-5DCD24CD1BB8}" type="sibTrans" cxnId="{55380808-251F-462F-98C3-AF6BD5203921}">
      <dgm:prSet/>
      <dgm:spPr/>
      <dgm:t>
        <a:bodyPr/>
        <a:lstStyle/>
        <a:p>
          <a:endParaRPr lang="en-US"/>
        </a:p>
      </dgm:t>
    </dgm:pt>
    <dgm:pt modelId="{9C86621D-F87D-4048-B104-973425A0D577}">
      <dgm:prSet/>
      <dgm:spPr/>
      <dgm:t>
        <a:bodyPr/>
        <a:lstStyle/>
        <a:p>
          <a:r>
            <a:rPr lang="en-US" baseline="0"/>
            <a:t>ACTIONS: BUY, SELL       STATES: OPEN, CLOSE, HIGH, LOW</a:t>
          </a:r>
          <a:endParaRPr lang="en-US"/>
        </a:p>
      </dgm:t>
    </dgm:pt>
    <dgm:pt modelId="{11362EB0-4FED-463D-9C59-B1599BA1F801}" type="parTrans" cxnId="{B0E94982-1C04-4D03-8ACB-5B57A509883A}">
      <dgm:prSet/>
      <dgm:spPr/>
      <dgm:t>
        <a:bodyPr/>
        <a:lstStyle/>
        <a:p>
          <a:endParaRPr lang="en-US"/>
        </a:p>
      </dgm:t>
    </dgm:pt>
    <dgm:pt modelId="{3FC37B75-27E6-4B6B-BF02-FB4B04158DB9}" type="sibTrans" cxnId="{B0E94982-1C04-4D03-8ACB-5B57A509883A}">
      <dgm:prSet/>
      <dgm:spPr/>
      <dgm:t>
        <a:bodyPr/>
        <a:lstStyle/>
        <a:p>
          <a:endParaRPr lang="en-US"/>
        </a:p>
      </dgm:t>
    </dgm:pt>
    <dgm:pt modelId="{A7C8BA42-668D-49DC-BDFF-F21C33BBFFD9}">
      <dgm:prSet/>
      <dgm:spPr/>
      <dgm:t>
        <a:bodyPr/>
        <a:lstStyle/>
        <a:p>
          <a:r>
            <a:rPr lang="en-US" baseline="0"/>
            <a:t>SIMULATED 100K PORTFOLIOS AND TRADES IN PAST 3 MONTHS</a:t>
          </a:r>
          <a:endParaRPr lang="en-US"/>
        </a:p>
      </dgm:t>
    </dgm:pt>
    <dgm:pt modelId="{57860C91-38B0-439E-8DDD-C656617C47A3}" type="parTrans" cxnId="{5B5938F3-E25D-417B-80E9-5FC4006E21E6}">
      <dgm:prSet/>
      <dgm:spPr/>
      <dgm:t>
        <a:bodyPr/>
        <a:lstStyle/>
        <a:p>
          <a:endParaRPr lang="en-US"/>
        </a:p>
      </dgm:t>
    </dgm:pt>
    <dgm:pt modelId="{72375328-7F66-4C45-B5AA-D2B4AAB2E3D1}" type="sibTrans" cxnId="{5B5938F3-E25D-417B-80E9-5FC4006E21E6}">
      <dgm:prSet/>
      <dgm:spPr/>
      <dgm:t>
        <a:bodyPr/>
        <a:lstStyle/>
        <a:p>
          <a:endParaRPr lang="en-US"/>
        </a:p>
      </dgm:t>
    </dgm:pt>
    <dgm:pt modelId="{5882F737-5653-C745-8C60-F8FE72348C30}" type="pres">
      <dgm:prSet presAssocID="{4DB6707D-17FC-4D06-B57B-2BFD90C9EB01}" presName="linear" presStyleCnt="0">
        <dgm:presLayoutVars>
          <dgm:animLvl val="lvl"/>
          <dgm:resizeHandles val="exact"/>
        </dgm:presLayoutVars>
      </dgm:prSet>
      <dgm:spPr/>
    </dgm:pt>
    <dgm:pt modelId="{4069A007-6A8D-6040-97A1-BD5E1ADBAB2B}" type="pres">
      <dgm:prSet presAssocID="{9929DADA-1FD5-44D8-B94D-D9D3A7C6177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4F4A1FFD-12FD-4546-9293-CBB0EC5A53D4}" type="pres">
      <dgm:prSet presAssocID="{D2549349-6619-4161-AE52-D279025626D3}" presName="spacer" presStyleCnt="0"/>
      <dgm:spPr/>
    </dgm:pt>
    <dgm:pt modelId="{519092C9-446C-E142-975A-DA079B552383}" type="pres">
      <dgm:prSet presAssocID="{BFBE0C69-B734-4BC4-80A1-4E8A6CF0B92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74F3BC2-FE68-274C-8A0A-E15AEE6412AC}" type="pres">
      <dgm:prSet presAssocID="{3D38F1BF-756E-49DD-9F33-5DCD24CD1BB8}" presName="spacer" presStyleCnt="0"/>
      <dgm:spPr/>
    </dgm:pt>
    <dgm:pt modelId="{F5DF5ABA-F655-F54E-B293-D7F2AF880DFD}" type="pres">
      <dgm:prSet presAssocID="{9C86621D-F87D-4048-B104-973425A0D57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1F8080A-8291-C34D-A54D-7474355D09CC}" type="pres">
      <dgm:prSet presAssocID="{3FC37B75-27E6-4B6B-BF02-FB4B04158DB9}" presName="spacer" presStyleCnt="0"/>
      <dgm:spPr/>
    </dgm:pt>
    <dgm:pt modelId="{4E7077A7-EFFA-644F-923F-ED8E4C6B9228}" type="pres">
      <dgm:prSet presAssocID="{A7C8BA42-668D-49DC-BDFF-F21C33BBFFD9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2983A800-1899-CB40-8521-C3B7717B2C07}" type="presOf" srcId="{9C86621D-F87D-4048-B104-973425A0D577}" destId="{F5DF5ABA-F655-F54E-B293-D7F2AF880DFD}" srcOrd="0" destOrd="0" presId="urn:microsoft.com/office/officeart/2005/8/layout/vList2"/>
    <dgm:cxn modelId="{55380808-251F-462F-98C3-AF6BD5203921}" srcId="{4DB6707D-17FC-4D06-B57B-2BFD90C9EB01}" destId="{BFBE0C69-B734-4BC4-80A1-4E8A6CF0B920}" srcOrd="1" destOrd="0" parTransId="{285C5609-9120-42BA-84DF-090EA0ECBB43}" sibTransId="{3D38F1BF-756E-49DD-9F33-5DCD24CD1BB8}"/>
    <dgm:cxn modelId="{9126862B-F48D-494A-9451-7873B6351F36}" type="presOf" srcId="{4DB6707D-17FC-4D06-B57B-2BFD90C9EB01}" destId="{5882F737-5653-C745-8C60-F8FE72348C30}" srcOrd="0" destOrd="0" presId="urn:microsoft.com/office/officeart/2005/8/layout/vList2"/>
    <dgm:cxn modelId="{C4ACC33C-5AF4-3B4F-B7D7-79D71A56C0F4}" type="presOf" srcId="{9929DADA-1FD5-44D8-B94D-D9D3A7C61773}" destId="{4069A007-6A8D-6040-97A1-BD5E1ADBAB2B}" srcOrd="0" destOrd="0" presId="urn:microsoft.com/office/officeart/2005/8/layout/vList2"/>
    <dgm:cxn modelId="{B0E94982-1C04-4D03-8ACB-5B57A509883A}" srcId="{4DB6707D-17FC-4D06-B57B-2BFD90C9EB01}" destId="{9C86621D-F87D-4048-B104-973425A0D577}" srcOrd="2" destOrd="0" parTransId="{11362EB0-4FED-463D-9C59-B1599BA1F801}" sibTransId="{3FC37B75-27E6-4B6B-BF02-FB4B04158DB9}"/>
    <dgm:cxn modelId="{5EAF4A8C-38EE-0647-AF36-96E5AF5CAFF7}" type="presOf" srcId="{A7C8BA42-668D-49DC-BDFF-F21C33BBFFD9}" destId="{4E7077A7-EFFA-644F-923F-ED8E4C6B9228}" srcOrd="0" destOrd="0" presId="urn:microsoft.com/office/officeart/2005/8/layout/vList2"/>
    <dgm:cxn modelId="{1C31508D-E572-6942-8E73-F230A2FDBF5F}" type="presOf" srcId="{BFBE0C69-B734-4BC4-80A1-4E8A6CF0B920}" destId="{519092C9-446C-E142-975A-DA079B552383}" srcOrd="0" destOrd="0" presId="urn:microsoft.com/office/officeart/2005/8/layout/vList2"/>
    <dgm:cxn modelId="{03974FD4-C7C3-4289-8322-4E08B7B4D0DA}" srcId="{4DB6707D-17FC-4D06-B57B-2BFD90C9EB01}" destId="{9929DADA-1FD5-44D8-B94D-D9D3A7C61773}" srcOrd="0" destOrd="0" parTransId="{7C0BBD78-2A8A-4DFB-BEE3-CAAA32FEA5C6}" sibTransId="{D2549349-6619-4161-AE52-D279025626D3}"/>
    <dgm:cxn modelId="{5B5938F3-E25D-417B-80E9-5FC4006E21E6}" srcId="{4DB6707D-17FC-4D06-B57B-2BFD90C9EB01}" destId="{A7C8BA42-668D-49DC-BDFF-F21C33BBFFD9}" srcOrd="3" destOrd="0" parTransId="{57860C91-38B0-439E-8DDD-C656617C47A3}" sibTransId="{72375328-7F66-4C45-B5AA-D2B4AAB2E3D1}"/>
    <dgm:cxn modelId="{3F2665AB-E6AD-804F-A794-2D94439240A1}" type="presParOf" srcId="{5882F737-5653-C745-8C60-F8FE72348C30}" destId="{4069A007-6A8D-6040-97A1-BD5E1ADBAB2B}" srcOrd="0" destOrd="0" presId="urn:microsoft.com/office/officeart/2005/8/layout/vList2"/>
    <dgm:cxn modelId="{8E15420A-C36C-A740-917D-C53BD99BF90E}" type="presParOf" srcId="{5882F737-5653-C745-8C60-F8FE72348C30}" destId="{4F4A1FFD-12FD-4546-9293-CBB0EC5A53D4}" srcOrd="1" destOrd="0" presId="urn:microsoft.com/office/officeart/2005/8/layout/vList2"/>
    <dgm:cxn modelId="{91E7A0E3-EB9D-E742-8CC5-C49499E9E91A}" type="presParOf" srcId="{5882F737-5653-C745-8C60-F8FE72348C30}" destId="{519092C9-446C-E142-975A-DA079B552383}" srcOrd="2" destOrd="0" presId="urn:microsoft.com/office/officeart/2005/8/layout/vList2"/>
    <dgm:cxn modelId="{B97866E9-ADAF-7242-89B5-184E4682C932}" type="presParOf" srcId="{5882F737-5653-C745-8C60-F8FE72348C30}" destId="{074F3BC2-FE68-274C-8A0A-E15AEE6412AC}" srcOrd="3" destOrd="0" presId="urn:microsoft.com/office/officeart/2005/8/layout/vList2"/>
    <dgm:cxn modelId="{068AF3A2-C49D-8B47-A543-3112BA39152D}" type="presParOf" srcId="{5882F737-5653-C745-8C60-F8FE72348C30}" destId="{F5DF5ABA-F655-F54E-B293-D7F2AF880DFD}" srcOrd="4" destOrd="0" presId="urn:microsoft.com/office/officeart/2005/8/layout/vList2"/>
    <dgm:cxn modelId="{0BE8DFAA-7EF0-2F48-9FB4-91F83866AA5F}" type="presParOf" srcId="{5882F737-5653-C745-8C60-F8FE72348C30}" destId="{41F8080A-8291-C34D-A54D-7474355D09CC}" srcOrd="5" destOrd="0" presId="urn:microsoft.com/office/officeart/2005/8/layout/vList2"/>
    <dgm:cxn modelId="{B9D87E9C-F8C7-1946-A92D-82537FCD5D24}" type="presParOf" srcId="{5882F737-5653-C745-8C60-F8FE72348C30}" destId="{4E7077A7-EFFA-644F-923F-ED8E4C6B922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69A007-6A8D-6040-97A1-BD5E1ADBAB2B}">
      <dsp:nvSpPr>
        <dsp:cNvPr id="0" name=""/>
        <dsp:cNvSpPr/>
      </dsp:nvSpPr>
      <dsp:spPr>
        <a:xfrm>
          <a:off x="0" y="306933"/>
          <a:ext cx="5816750" cy="12004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/>
            <a:t>SIMULATE RANDOMLY BUYING AND SELLING TOP 20 POPULAR TICKERS IN WALLSTREETBETS WITH A STARTING PURCHASING POWER OF 100K AND COMPARING THEM AGAINST S&amp;P 500 PERFORMANCE</a:t>
          </a:r>
          <a:endParaRPr lang="en-US" sz="1800" kern="1200"/>
        </a:p>
      </dsp:txBody>
      <dsp:txXfrm>
        <a:off x="58600" y="365533"/>
        <a:ext cx="5699550" cy="1083219"/>
      </dsp:txXfrm>
    </dsp:sp>
    <dsp:sp modelId="{519092C9-446C-E142-975A-DA079B552383}">
      <dsp:nvSpPr>
        <dsp:cNvPr id="0" name=""/>
        <dsp:cNvSpPr/>
      </dsp:nvSpPr>
      <dsp:spPr>
        <a:xfrm>
          <a:off x="0" y="1559193"/>
          <a:ext cx="5816750" cy="1200419"/>
        </a:xfrm>
        <a:prstGeom prst="roundRect">
          <a:avLst/>
        </a:prstGeom>
        <a:solidFill>
          <a:schemeClr val="accent2">
            <a:hueOff val="498263"/>
            <a:satOff val="-139"/>
            <a:lumOff val="2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/>
            <a:t>DONE USING RANDOM WALKS</a:t>
          </a:r>
          <a:endParaRPr lang="en-US" sz="1800" kern="1200"/>
        </a:p>
      </dsp:txBody>
      <dsp:txXfrm>
        <a:off x="58600" y="1617793"/>
        <a:ext cx="5699550" cy="1083219"/>
      </dsp:txXfrm>
    </dsp:sp>
    <dsp:sp modelId="{F5DF5ABA-F655-F54E-B293-D7F2AF880DFD}">
      <dsp:nvSpPr>
        <dsp:cNvPr id="0" name=""/>
        <dsp:cNvSpPr/>
      </dsp:nvSpPr>
      <dsp:spPr>
        <a:xfrm>
          <a:off x="0" y="2811453"/>
          <a:ext cx="5816750" cy="1200419"/>
        </a:xfrm>
        <a:prstGeom prst="roundRect">
          <a:avLst/>
        </a:prstGeom>
        <a:solidFill>
          <a:schemeClr val="accent2">
            <a:hueOff val="996526"/>
            <a:satOff val="-279"/>
            <a:lumOff val="470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/>
            <a:t>ACTIONS: BUY, SELL       STATES: OPEN, CLOSE, HIGH, LOW</a:t>
          </a:r>
          <a:endParaRPr lang="en-US" sz="1800" kern="1200"/>
        </a:p>
      </dsp:txBody>
      <dsp:txXfrm>
        <a:off x="58600" y="2870053"/>
        <a:ext cx="5699550" cy="1083219"/>
      </dsp:txXfrm>
    </dsp:sp>
    <dsp:sp modelId="{4E7077A7-EFFA-644F-923F-ED8E4C6B9228}">
      <dsp:nvSpPr>
        <dsp:cNvPr id="0" name=""/>
        <dsp:cNvSpPr/>
      </dsp:nvSpPr>
      <dsp:spPr>
        <a:xfrm>
          <a:off x="0" y="4063712"/>
          <a:ext cx="5816750" cy="1200419"/>
        </a:xfrm>
        <a:prstGeom prst="roundRect">
          <a:avLst/>
        </a:prstGeom>
        <a:solidFill>
          <a:schemeClr val="accent2">
            <a:hueOff val="1494789"/>
            <a:satOff val="-418"/>
            <a:lumOff val="7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baseline="0"/>
            <a:t>SIMULATED 100K PORTFOLIOS AND TRADES IN PAST 3 MONTHS</a:t>
          </a:r>
          <a:endParaRPr lang="en-US" sz="1800" kern="1200"/>
        </a:p>
      </dsp:txBody>
      <dsp:txXfrm>
        <a:off x="58600" y="4122312"/>
        <a:ext cx="5699550" cy="10832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12/1/21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951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12/1/21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7674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12/1/21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209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12/1/21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7200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12/1/21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805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12/1/21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44069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12/1/21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66899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12/1/21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1360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12/1/21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215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12/1/21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79313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12/1/21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377463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12/1/21</a:t>
            </a:fld>
            <a:endParaRPr lang="en-US" spc="5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1965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1" r:id="rId2"/>
    <p:sldLayoutId id="2147483800" r:id="rId3"/>
    <p:sldLayoutId id="2147483799" r:id="rId4"/>
    <p:sldLayoutId id="2147483798" r:id="rId5"/>
    <p:sldLayoutId id="2147483797" r:id="rId6"/>
    <p:sldLayoutId id="2147483796" r:id="rId7"/>
    <p:sldLayoutId id="2147483795" r:id="rId8"/>
    <p:sldLayoutId id="2147483794" r:id="rId9"/>
    <p:sldLayoutId id="2147483793" r:id="rId10"/>
    <p:sldLayoutId id="21474837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microsoft.com/office/2007/relationships/media" Target="../media/media4.mp4"/><Relationship Id="rId7" Type="http://schemas.openxmlformats.org/officeDocument/2006/relationships/image" Target="../media/image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Video 3">
            <a:extLst>
              <a:ext uri="{FF2B5EF4-FFF2-40B4-BE49-F238E27FC236}">
                <a16:creationId xmlns:a16="http://schemas.microsoft.com/office/drawing/2014/main" id="{93E3E593-843D-4383-A945-53D037AF15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-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16E978-1809-4EE5-9DFC-90ECA301A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8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91D4F3-A7F9-3540-8552-0BF12E6BCD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3681454"/>
            <a:ext cx="10268712" cy="1550896"/>
          </a:xfrm>
        </p:spPr>
        <p:txBody>
          <a:bodyPr anchor="b">
            <a:normAutofit/>
          </a:bodyPr>
          <a:lstStyle/>
          <a:p>
            <a:r>
              <a:rPr lang="en-US" sz="4800">
                <a:solidFill>
                  <a:srgbClr val="FFFFFF"/>
                </a:solidFill>
              </a:rPr>
              <a:t>WallStreetBets Portfolio Simulation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F5A867-9EF8-AE41-A3E1-8A0F6D7C38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5406886"/>
            <a:ext cx="10268712" cy="628153"/>
          </a:xfrm>
        </p:spPr>
        <p:txBody>
          <a:bodyPr anchor="t">
            <a:normAutofit/>
          </a:bodyPr>
          <a:lstStyle/>
          <a:p>
            <a:r>
              <a:rPr lang="en-US" dirty="0"/>
              <a:t>By Adan Lopez</a:t>
            </a:r>
          </a:p>
        </p:txBody>
      </p:sp>
    </p:spTree>
    <p:extLst>
      <p:ext uri="{BB962C8B-B14F-4D97-AF65-F5344CB8AC3E}">
        <p14:creationId xmlns:p14="http://schemas.microsoft.com/office/powerpoint/2010/main" val="3794896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B6D1D7F-141C-4D8E-BFBA-D95B68E163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8DA214-7FDA-4C9D-A7CF-9AD725E290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5734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F03466-6420-284D-925C-2B68E4D1C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643467"/>
            <a:ext cx="3212593" cy="5571066"/>
          </a:xfrm>
        </p:spPr>
        <p:txBody>
          <a:bodyPr>
            <a:normAutofit/>
          </a:bodyPr>
          <a:lstStyle/>
          <a:p>
            <a:r>
              <a:rPr lang="en-US" dirty="0"/>
              <a:t>METHOD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27FF17A-39C4-455D-B3EA-588E5A17AD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0618644"/>
              </p:ext>
            </p:extLst>
          </p:nvPr>
        </p:nvGraphicFramePr>
        <p:xfrm>
          <a:off x="5411638" y="643467"/>
          <a:ext cx="5816750" cy="55710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68753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2F9B1C2-7D20-4F91-A660-197C98B9A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39445"/>
            <a:ext cx="6114985" cy="2298326"/>
          </a:xfrm>
          <a:prstGeom prst="rect">
            <a:avLst/>
          </a:prstGeom>
          <a:solidFill>
            <a:schemeClr val="tx1">
              <a:alpha val="9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5E9DBD-BCBE-544E-A62F-D17B752DC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19" y="2100845"/>
            <a:ext cx="4670234" cy="197552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TOP 5 AND BOTTOM 5</a:t>
            </a:r>
          </a:p>
        </p:txBody>
      </p:sp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A89C4E6E-ECA4-40E5-A54E-13E92B678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4237771"/>
            <a:ext cx="6114982" cy="8093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TopTrimmed.mp4" descr="TopTrimmed.mp4">
            <a:hlinkClick r:id="" action="ppaction://media"/>
            <a:extLst>
              <a:ext uri="{FF2B5EF4-FFF2-40B4-BE49-F238E27FC236}">
                <a16:creationId xmlns:a16="http://schemas.microsoft.com/office/drawing/2014/main" id="{845ED8D8-FE8F-A94F-A021-0054E4B4D0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758450" y="1497064"/>
            <a:ext cx="4519149" cy="3863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644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Graph on document with pen">
            <a:extLst>
              <a:ext uri="{FF2B5EF4-FFF2-40B4-BE49-F238E27FC236}">
                <a16:creationId xmlns:a16="http://schemas.microsoft.com/office/drawing/2014/main" id="{9BC92691-F187-4BCF-838A-6CCA716501E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510" b="1422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2F3FA0-960A-435A-AC72-8ADCBF50F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1139"/>
            <a:ext cx="12192000" cy="164455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DE9CBA-65D3-7440-A517-25AD51BA3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644" y="4675366"/>
            <a:ext cx="10268712" cy="8462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600">
                <a:solidFill>
                  <a:srgbClr val="FFFFFF"/>
                </a:solidFill>
              </a:rPr>
              <a:t>SPY VS AVERAGE WALLSTREET BET TRADER</a:t>
            </a:r>
          </a:p>
        </p:txBody>
      </p:sp>
      <p:pic>
        <p:nvPicPr>
          <p:cNvPr id="4" name="spy.mp4" descr="spy.mp4">
            <a:hlinkClick r:id="" action="ppaction://media"/>
            <a:extLst>
              <a:ext uri="{FF2B5EF4-FFF2-40B4-BE49-F238E27FC236}">
                <a16:creationId xmlns:a16="http://schemas.microsoft.com/office/drawing/2014/main" id="{B35C480D-19EC-BF48-8EFE-D9D2E41E5D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40270" y="311759"/>
            <a:ext cx="5192641" cy="3894481"/>
          </a:xfrm>
          <a:prstGeom prst="rect">
            <a:avLst/>
          </a:prstGeom>
        </p:spPr>
      </p:pic>
      <p:pic>
        <p:nvPicPr>
          <p:cNvPr id="6" name="average.mp4" descr="average.mp4">
            <a:hlinkClick r:id="" action="ppaction://media"/>
            <a:extLst>
              <a:ext uri="{FF2B5EF4-FFF2-40B4-BE49-F238E27FC236}">
                <a16:creationId xmlns:a16="http://schemas.microsoft.com/office/drawing/2014/main" id="{74CB9A91-0865-704C-9375-776789D0067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86786" y="369809"/>
            <a:ext cx="5192642" cy="38944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E31255-D1F9-3B41-986E-0BB74595ACE8}"/>
              </a:ext>
            </a:extLst>
          </p:cNvPr>
          <p:cNvSpPr txBox="1"/>
          <p:nvPr/>
        </p:nvSpPr>
        <p:spPr>
          <a:xfrm>
            <a:off x="2430849" y="-45356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2534FE-AD7A-934C-BB3F-7D25E8CE7077}"/>
              </a:ext>
            </a:extLst>
          </p:cNvPr>
          <p:cNvSpPr txBox="1"/>
          <p:nvPr/>
        </p:nvSpPr>
        <p:spPr>
          <a:xfrm>
            <a:off x="7253568" y="12694"/>
            <a:ext cx="3529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AVERAGE WSB PORTFOLIO VALUE</a:t>
            </a:r>
          </a:p>
        </p:txBody>
      </p:sp>
    </p:spTree>
    <p:extLst>
      <p:ext uri="{BB962C8B-B14F-4D97-AF65-F5344CB8AC3E}">
        <p14:creationId xmlns:p14="http://schemas.microsoft.com/office/powerpoint/2010/main" val="275169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3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9A1C012-8297-4361-ACE8-A2509FB189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AA13AD3-0A4F-475A-BEBB-DEEFF5C09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PU with binary numbers and blueprint">
            <a:extLst>
              <a:ext uri="{FF2B5EF4-FFF2-40B4-BE49-F238E27FC236}">
                <a16:creationId xmlns:a16="http://schemas.microsoft.com/office/drawing/2014/main" id="{3122C5CF-2A09-444F-A882-3E10DB4653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C2F3FA0-960A-435A-AC72-8ADCBF50F7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51139"/>
            <a:ext cx="12192000" cy="1644556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9A8881-AA42-054D-A1EE-78CA481C2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644" y="4675366"/>
            <a:ext cx="10268712" cy="8462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>
                <a:solidFill>
                  <a:srgbClr val="FFFFFF"/>
                </a:solidFill>
              </a:rPr>
              <a:t>ALL 100k SIMULATIONS</a:t>
            </a:r>
          </a:p>
        </p:txBody>
      </p:sp>
      <p:pic>
        <p:nvPicPr>
          <p:cNvPr id="4" name="wsb_simulations_100k.mp4" descr="wsb_simulations_100k.mp4">
            <a:hlinkClick r:id="" action="ppaction://media"/>
            <a:extLst>
              <a:ext uri="{FF2B5EF4-FFF2-40B4-BE49-F238E27FC236}">
                <a16:creationId xmlns:a16="http://schemas.microsoft.com/office/drawing/2014/main" id="{5D7A10C7-4688-B14E-BF09-2B413A8668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29696" y="105575"/>
            <a:ext cx="7903222" cy="444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6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uxtaposeVTI">
  <a:themeElements>
    <a:clrScheme name="AnalogousFromRegularSeedRightStep">
      <a:dk1>
        <a:srgbClr val="000000"/>
      </a:dk1>
      <a:lt1>
        <a:srgbClr val="FFFFFF"/>
      </a:lt1>
      <a:dk2>
        <a:srgbClr val="21213D"/>
      </a:dk2>
      <a:lt2>
        <a:srgbClr val="E8E5E2"/>
      </a:lt2>
      <a:accent1>
        <a:srgbClr val="4D8BC3"/>
      </a:accent1>
      <a:accent2>
        <a:srgbClr val="3B48B1"/>
      </a:accent2>
      <a:accent3>
        <a:srgbClr val="714DC3"/>
      </a:accent3>
      <a:accent4>
        <a:srgbClr val="913BB1"/>
      </a:accent4>
      <a:accent5>
        <a:srgbClr val="C34DB2"/>
      </a:accent5>
      <a:accent6>
        <a:srgbClr val="B13B6F"/>
      </a:accent6>
      <a:hlink>
        <a:srgbClr val="B2733B"/>
      </a:hlink>
      <a:folHlink>
        <a:srgbClr val="7F7F7F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{B8C81C7F-F497-3842-9BFE-332423ACDBF3}tf10001121</Template>
  <TotalTime>27</TotalTime>
  <Words>80</Words>
  <Application>Microsoft Macintosh PowerPoint</Application>
  <PresentationFormat>Widescreen</PresentationFormat>
  <Paragraphs>12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Franklin Gothic Demi Cond</vt:lpstr>
      <vt:lpstr>Franklin Gothic Medium</vt:lpstr>
      <vt:lpstr>Wingdings</vt:lpstr>
      <vt:lpstr>JuxtaposeVTI</vt:lpstr>
      <vt:lpstr>WallStreetBets Portfolio Simulation</vt:lpstr>
      <vt:lpstr>METHOD</vt:lpstr>
      <vt:lpstr>TOP 5 AND BOTTOM 5</vt:lpstr>
      <vt:lpstr>SPY VS AVERAGE WALLSTREET BET TRADER</vt:lpstr>
      <vt:lpstr>ALL 100k SIMULATIONS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WallStreetBets Portfolio Simulation</dc:title>
  <dc:creator>Adan Lopez Calderon</dc:creator>
  <cp:lastModifiedBy>Adan Lopez Calderon</cp:lastModifiedBy>
  <cp:revision>1</cp:revision>
  <dcterms:created xsi:type="dcterms:W3CDTF">2021-12-01T21:41:46Z</dcterms:created>
  <dcterms:modified xsi:type="dcterms:W3CDTF">2021-12-01T22:09:32Z</dcterms:modified>
</cp:coreProperties>
</file>