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 b="def" i="def"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 b="def" i="def"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" name="Shape 10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Text"/>
          <p:cNvSpPr txBox="1"/>
          <p:nvPr>
            <p:ph type="title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pPr/>
            <a:r>
              <a:t>Title Text</a:t>
            </a:r>
          </a:p>
        </p:txBody>
      </p:sp>
      <p:sp>
        <p:nvSpPr>
          <p:cNvPr id="92" name="Body Level One…"/>
          <p:cNvSpPr txBox="1"/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pPr/>
            <a:r>
              <a:t>Title Text</a:t>
            </a:r>
          </a:p>
        </p:txBody>
      </p:sp>
      <p:sp>
        <p:nvSpPr>
          <p:cNvPr id="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8" name="Body Level One…"/>
          <p:cNvSpPr txBox="1"/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Google Shape;23;p5"/>
          <p:cNvSpPr txBox="1"/>
          <p:nvPr>
            <p:ph type="body" sz="half" idx="13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/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/>
            <a:r>
              <a:t>Title Text</a:t>
            </a:r>
          </a:p>
        </p:txBody>
      </p:sp>
      <p:sp>
        <p:nvSpPr>
          <p:cNvPr id="56" name="Body Level One…"/>
          <p:cNvSpPr txBox="1"/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/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pPr/>
            <a:r>
              <a:t>Title Text</a:t>
            </a:r>
          </a:p>
        </p:txBody>
      </p:sp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" name="Title Text"/>
          <p:cNvSpPr txBox="1"/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pPr/>
            <a:r>
              <a:t>Title Text</a:t>
            </a:r>
          </a:p>
        </p:txBody>
      </p:sp>
      <p:sp>
        <p:nvSpPr>
          <p:cNvPr id="74" name="Body Level One…"/>
          <p:cNvSpPr txBox="1"/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Google Shape;39;p9"/>
          <p:cNvSpPr txBox="1"/>
          <p:nvPr>
            <p:ph type="body" sz="half" idx="13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pPr/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ody Level One…"/>
          <p:cNvSpPr txBox="1"/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cdnb.artstation.com/p/assets/images/images/002/064/089/large/joanna-saleta-hd6.jpg?1456754746" TargetMode="External"/><Relationship Id="rId3" Type="http://schemas.openxmlformats.org/officeDocument/2006/relationships/hyperlink" Target="https://en.wikipedia.org/wiki/PSR_B1257%2B12" TargetMode="Externa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5A0A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54;p13" descr="Google Shape;54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0"/>
            <a:ext cx="9144000" cy="514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Google Shape;55;p13"/>
          <p:cNvSpPr txBox="1"/>
          <p:nvPr/>
        </p:nvSpPr>
        <p:spPr>
          <a:xfrm>
            <a:off x="1396774" y="882749"/>
            <a:ext cx="5007302" cy="959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700">
                <a:solidFill>
                  <a:srgbClr val="CCCCCC"/>
                </a:solidFill>
              </a:defRPr>
            </a:lvl1pPr>
          </a:lstStyle>
          <a:p>
            <a:pPr/>
            <a:r>
              <a:t>Modeling the PSR B1257+12 Planetary System</a:t>
            </a:r>
          </a:p>
        </p:txBody>
      </p:sp>
      <p:sp>
        <p:nvSpPr>
          <p:cNvPr id="111" name="Google Shape;56;p13"/>
          <p:cNvSpPr txBox="1"/>
          <p:nvPr/>
        </p:nvSpPr>
        <p:spPr>
          <a:xfrm>
            <a:off x="2358300" y="2387325"/>
            <a:ext cx="2628601" cy="565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700">
                <a:solidFill>
                  <a:srgbClr val="CCCCCC"/>
                </a:solidFill>
              </a:defRPr>
            </a:lvl1pPr>
          </a:lstStyle>
          <a:p>
            <a:pPr/>
            <a:r>
              <a:t>Wyatt Singh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61;p14"/>
          <p:cNvSpPr txBox="1"/>
          <p:nvPr>
            <p:ph type="title"/>
          </p:nvPr>
        </p:nvSpPr>
        <p:spPr>
          <a:xfrm>
            <a:off x="311699" y="180724"/>
            <a:ext cx="8520602" cy="572702"/>
          </a:xfrm>
          <a:prstGeom prst="rect">
            <a:avLst/>
          </a:prstGeom>
        </p:spPr>
        <p:txBody>
          <a:bodyPr/>
          <a:lstStyle>
            <a:lvl1pPr defTabSz="877823">
              <a:defRPr sz="2688"/>
            </a:lvl1pPr>
          </a:lstStyle>
          <a:p>
            <a:pPr/>
            <a:r>
              <a:t>What’s going on?</a:t>
            </a:r>
          </a:p>
        </p:txBody>
      </p:sp>
      <p:sp>
        <p:nvSpPr>
          <p:cNvPr id="114" name="Google Shape;62;p14"/>
          <p:cNvSpPr txBox="1"/>
          <p:nvPr>
            <p:ph type="body" idx="1"/>
          </p:nvPr>
        </p:nvSpPr>
        <p:spPr>
          <a:xfrm>
            <a:off x="311699" y="863550"/>
            <a:ext cx="8520602" cy="4178400"/>
          </a:xfrm>
          <a:prstGeom prst="rect">
            <a:avLst/>
          </a:prstGeom>
        </p:spPr>
        <p:txBody>
          <a:bodyPr/>
          <a:lstStyle/>
          <a:p>
            <a:pPr>
              <a:buChar char="-"/>
            </a:pPr>
            <a:r>
              <a:t>PSR B1257+12 (‘Lich’) = a pulsar in the constellation Virgo</a:t>
            </a:r>
          </a:p>
          <a:p>
            <a:pPr lvl="1" marL="914400" indent="-317500">
              <a:buSzPts val="1400"/>
              <a:buChar char="-"/>
              <a:defRPr sz="1400"/>
            </a:pPr>
            <a:r>
              <a:t>Discovered 1990 by Aleksander Wolszczan</a:t>
            </a:r>
          </a:p>
          <a:p>
            <a:pPr lvl="1" marL="914400" indent="-317500">
              <a:buSzPts val="1400"/>
              <a:buChar char="-"/>
              <a:defRPr sz="1400"/>
            </a:pPr>
            <a:r>
              <a:t>Pulsars with planets are rare</a:t>
            </a:r>
          </a:p>
          <a:p>
            <a:pPr lvl="2" marL="1371600" indent="-317500">
              <a:buSzPts val="1400"/>
              <a:buChar char="-"/>
              <a:defRPr sz="1400"/>
            </a:pPr>
            <a:r>
              <a:t>Draugr, Poltergeist, Phobetor (Wolszszan, Dale Frail)</a:t>
            </a:r>
          </a:p>
          <a:p>
            <a:pPr lvl="3" marL="1828800" indent="-317500">
              <a:buSzPts val="1400"/>
              <a:buChar char="-"/>
              <a:defRPr sz="1400"/>
            </a:pPr>
            <a:r>
              <a:t>Anomalies in pulsation period, first planets outside solar system</a:t>
            </a:r>
          </a:p>
          <a:p>
            <a:pPr>
              <a:buChar char="-"/>
            </a:pPr>
            <a:r>
              <a:t>Modeling the system = solving a four body problem</a:t>
            </a:r>
          </a:p>
          <a:p>
            <a:pPr lvl="1" marL="914400" indent="-317500">
              <a:buSzPts val="1400"/>
              <a:buChar char="-"/>
              <a:defRPr sz="1400"/>
            </a:pPr>
            <a:r>
              <a:t>Same approach as in homework/lab 11</a:t>
            </a:r>
          </a:p>
          <a:p>
            <a:pPr lvl="1" marL="914400" indent="-317500">
              <a:buSzPts val="1400"/>
              <a:buChar char="-"/>
              <a:defRPr sz="1400"/>
            </a:pPr>
            <a:r>
              <a:t>Set distances, masses, etc. according to real data (values were not scaled down)</a:t>
            </a:r>
          </a:p>
          <a:p>
            <a:pPr lvl="1" marL="914400" indent="-317500">
              <a:buSzPts val="1400"/>
              <a:buChar char="-"/>
              <a:defRPr sz="1400"/>
            </a:pPr>
            <a:r>
              <a:t>Used angular velocity to inform initial velocity</a:t>
            </a:r>
          </a:p>
          <a:p>
            <a:pPr lvl="1" marL="914400" indent="-317500">
              <a:buSzPts val="1400"/>
              <a:buChar char="-"/>
              <a:defRPr sz="1400"/>
            </a:pPr>
            <a:r>
              <a:t>Expanded KeplerODE function to accommodate four bodies</a:t>
            </a:r>
          </a:p>
          <a:p>
            <a:pPr lvl="1" marL="914400" indent="-317500">
              <a:buSzPts val="1400"/>
              <a:buChar char="-"/>
              <a:defRPr sz="1400"/>
            </a:pPr>
            <a:r>
              <a:t>Utilized Runge-Kutta approach to compute dy/dt</a:t>
            </a:r>
          </a:p>
          <a:p>
            <a:pPr lvl="1" marL="914400" indent="-317500">
              <a:buSzPts val="1400"/>
              <a:buChar char="-"/>
              <a:defRPr sz="1400"/>
            </a:pPr>
            <a:r>
              <a:t>Time-step calculated for one rotation of the center of mass of the planets</a:t>
            </a:r>
          </a:p>
          <a:p>
            <a:pPr lvl="2" marL="1371600" indent="-317500">
              <a:buSzPts val="1400"/>
              <a:buChar char="-"/>
              <a:defRPr sz="1400"/>
            </a:pPr>
            <a:r>
              <a:t>Adjusted until animation less than 20 MB</a:t>
            </a:r>
          </a:p>
          <a:p>
            <a:pPr>
              <a:buChar char="-"/>
            </a:pPr>
            <a:r>
              <a:t>Validating results = comparing orbital periods of planets</a:t>
            </a:r>
          </a:p>
          <a:p>
            <a:pPr lvl="1" marL="914400" indent="-317500">
              <a:buSzPts val="1400"/>
              <a:buChar char="-"/>
              <a:defRPr sz="1400"/>
            </a:pPr>
            <a:r>
              <a:t>Draugr ≈ 25 days, Poltergeist ≈ 67 days, Phobetor ≈ 98 days</a:t>
            </a:r>
          </a:p>
          <a:p>
            <a:pPr lvl="1" marL="914400" indent="-317500">
              <a:buSzPts val="1400"/>
              <a:buChar char="-"/>
              <a:defRPr sz="1400"/>
            </a:pPr>
            <a:r>
              <a:t>Sanity check: 1 rotation of Draugr ≈ 1/3 rotation of Poltergeist, ≈ 1/4 rotation of Phobetor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animation.mp4" descr="animation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103120" y="0"/>
            <a:ext cx="493776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67000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1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72;p16"/>
          <p:cNvSpPr txBox="1"/>
          <p:nvPr>
            <p:ph type="body" idx="1"/>
          </p:nvPr>
        </p:nvSpPr>
        <p:spPr>
          <a:xfrm>
            <a:off x="311699" y="863550"/>
            <a:ext cx="8520602" cy="34164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/>
            </a:pPr>
            <a:r>
              <a:t>Sources:</a:t>
            </a:r>
          </a:p>
          <a:p>
            <a:pPr marL="0" indent="0">
              <a:spcBef>
                <a:spcPts val="1600"/>
              </a:spcBef>
              <a:buSzTx/>
              <a:buNone/>
            </a:pPr>
            <a:r>
              <a:t>Image from first slide:</a:t>
            </a:r>
          </a:p>
          <a:p>
            <a:pPr marL="0" indent="0">
              <a:spcBef>
                <a:spcPts val="1600"/>
              </a:spcBef>
              <a:buSzTx/>
              <a:buNone/>
              <a:defRPr u="sng">
                <a:solidFill>
                  <a:schemeClr val="accent5"/>
                </a:solidFill>
              </a:defRPr>
            </a:pPr>
            <a:r>
              <a:rPr>
                <a:uFill>
                  <a:solidFill>
                    <a:schemeClr val="accent5"/>
                  </a:solidFill>
                </a:uFill>
                <a:hlinkClick r:id="rId2" invalidUrl="" action="" tgtFrame="" tooltip="" history="1" highlightClick="0" endSnd="0"/>
              </a:rPr>
              <a:t>https://cdnb.artstation.com/p/assets/images/images/002/064/089/large/joanna-saleta-hd6.jpg?1456754746</a:t>
            </a:r>
          </a:p>
          <a:p>
            <a:pPr marL="0" indent="0">
              <a:spcBef>
                <a:spcPts val="1600"/>
              </a:spcBef>
              <a:buSzTx/>
              <a:buNone/>
            </a:pPr>
            <a:r>
              <a:t>Data relevant to model/background information:</a:t>
            </a:r>
          </a:p>
          <a:p>
            <a:pPr marL="0" indent="0">
              <a:spcBef>
                <a:spcPts val="1600"/>
              </a:spcBef>
              <a:buSzTx/>
              <a:buNone/>
              <a:defRPr u="sng">
                <a:solidFill>
                  <a:schemeClr val="accent5"/>
                </a:solidFill>
              </a:defRPr>
            </a:pPr>
            <a:r>
              <a:rPr>
                <a:uFill>
                  <a:solidFill>
                    <a:schemeClr val="accent5"/>
                  </a:solidFill>
                </a:uFill>
                <a:hlinkClick r:id="rId3" invalidUrl="" action="" tgtFrame="" tooltip="" history="1" highlightClick="0" endSnd="0"/>
              </a:rPr>
              <a:t>https://en.wikipedia.org/wiki/PSR_B1257%2B12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