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media1.mp4" ContentType="video/unknown"/>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2CD"/>
          </a:solidFill>
        </a:fill>
      </a:tcStyle>
    </a:wholeTbl>
    <a:band2H>
      <a:tcTxStyle b="def" i="def"/>
      <a:tcStyle>
        <a:tcBdr/>
        <a:fill>
          <a:solidFill>
            <a:srgbClr val="FF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311708" y="744574"/>
            <a:ext cx="8520601" cy="2052601"/>
          </a:xfrm>
          <a:prstGeom prst="rect">
            <a:avLst/>
          </a:prstGeom>
        </p:spPr>
        <p:txBody>
          <a:bodyPr anchor="b"/>
          <a:lstStyle>
            <a:lvl1pPr algn="ctr">
              <a:defRPr sz="5200"/>
            </a:lvl1pPr>
          </a:lstStyle>
          <a:p>
            <a:pPr/>
            <a:r>
              <a:t>Title Text</a:t>
            </a:r>
          </a:p>
        </p:txBody>
      </p:sp>
      <p:sp>
        <p:nvSpPr>
          <p:cNvPr id="12" name="Body Level One…"/>
          <p:cNvSpPr txBox="1"/>
          <p:nvPr>
            <p:ph type="body" sz="quarter" idx="1"/>
          </p:nvPr>
        </p:nvSpPr>
        <p:spPr>
          <a:xfrm>
            <a:off x="311699" y="2834125"/>
            <a:ext cx="8520602" cy="7926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1" name="xx%"/>
          <p:cNvSpPr txBox="1"/>
          <p:nvPr>
            <p:ph type="title" hasCustomPrompt="1"/>
          </p:nvPr>
        </p:nvSpPr>
        <p:spPr>
          <a:xfrm>
            <a:off x="311699" y="1106125"/>
            <a:ext cx="8520602" cy="1963500"/>
          </a:xfrm>
          <a:prstGeom prst="rect">
            <a:avLst/>
          </a:prstGeom>
        </p:spPr>
        <p:txBody>
          <a:bodyPr anchor="b"/>
          <a:lstStyle>
            <a:lvl1pPr algn="ctr">
              <a:defRPr sz="12000"/>
            </a:lvl1pPr>
          </a:lstStyle>
          <a:p>
            <a:pPr/>
            <a:r>
              <a:t>xx%</a:t>
            </a:r>
          </a:p>
        </p:txBody>
      </p:sp>
      <p:sp>
        <p:nvSpPr>
          <p:cNvPr id="92" name="Body Level One…"/>
          <p:cNvSpPr txBox="1"/>
          <p:nvPr>
            <p:ph type="body" sz="half" idx="1"/>
          </p:nvPr>
        </p:nvSpPr>
        <p:spPr>
          <a:xfrm>
            <a:off x="311699" y="3152225"/>
            <a:ext cx="8520602" cy="1300800"/>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20" name="Title Text"/>
          <p:cNvSpPr txBox="1"/>
          <p:nvPr>
            <p:ph type="title"/>
          </p:nvPr>
        </p:nvSpPr>
        <p:spPr>
          <a:xfrm>
            <a:off x="311699" y="2150849"/>
            <a:ext cx="8520602" cy="841801"/>
          </a:xfrm>
          <a:prstGeom prst="rect">
            <a:avLst/>
          </a:prstGeom>
        </p:spPr>
        <p:txBody>
          <a:bodyPr anchor="ctr"/>
          <a:lstStyle>
            <a:lvl1pPr algn="ctr">
              <a:defRPr sz="3600"/>
            </a:lvl1pPr>
          </a:lstStyle>
          <a:p>
            <a:pPr/>
            <a:r>
              <a:t>Title Text</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8" name="Title Text"/>
          <p:cNvSpPr txBox="1"/>
          <p:nvPr>
            <p:ph type="title"/>
          </p:nvPr>
        </p:nvSpPr>
        <p:spPr>
          <a:prstGeom prst="rect">
            <a:avLst/>
          </a:prstGeom>
        </p:spPr>
        <p:txBody>
          <a:bodyPr/>
          <a:lstStyle/>
          <a:p>
            <a:pPr/>
            <a:r>
              <a:t>Title Text</a:t>
            </a:r>
          </a:p>
        </p:txBody>
      </p:sp>
      <p:sp>
        <p:nvSpPr>
          <p:cNvPr id="2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37" name="Title Text"/>
          <p:cNvSpPr txBox="1"/>
          <p:nvPr>
            <p:ph type="title"/>
          </p:nvPr>
        </p:nvSpPr>
        <p:spPr>
          <a:prstGeom prst="rect">
            <a:avLst/>
          </a:prstGeom>
        </p:spPr>
        <p:txBody>
          <a:bodyPr/>
          <a:lstStyle/>
          <a:p>
            <a:pPr/>
            <a:r>
              <a:t>Title Text</a:t>
            </a:r>
          </a:p>
        </p:txBody>
      </p:sp>
      <p:sp>
        <p:nvSpPr>
          <p:cNvPr id="38" name="Body Level One…"/>
          <p:cNvSpPr txBox="1"/>
          <p:nvPr>
            <p:ph type="body" sz="half" idx="1"/>
          </p:nvPr>
        </p:nvSpPr>
        <p:spPr>
          <a:xfrm>
            <a:off x="311699" y="1152475"/>
            <a:ext cx="3999902"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39" name="Google Shape;23;p5"/>
          <p:cNvSpPr txBox="1"/>
          <p:nvPr>
            <p:ph type="body" sz="half" idx="21"/>
          </p:nvPr>
        </p:nvSpPr>
        <p:spPr>
          <a:xfrm>
            <a:off x="4832399" y="1152475"/>
            <a:ext cx="3999902" cy="3416400"/>
          </a:xfrm>
          <a:prstGeom prst="rect">
            <a:avLst/>
          </a:prstGeom>
        </p:spPr>
        <p:txBody>
          <a:bodyPr/>
          <a:lstStyle/>
          <a:p>
            <a:pPr indent="-317500">
              <a:buSzPts val="1400"/>
              <a:defRPr sz="1400"/>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55" name="Title Text"/>
          <p:cNvSpPr txBox="1"/>
          <p:nvPr>
            <p:ph type="title"/>
          </p:nvPr>
        </p:nvSpPr>
        <p:spPr>
          <a:xfrm>
            <a:off x="311699" y="555600"/>
            <a:ext cx="2808001" cy="755700"/>
          </a:xfrm>
          <a:prstGeom prst="rect">
            <a:avLst/>
          </a:prstGeom>
        </p:spPr>
        <p:txBody>
          <a:bodyPr anchor="b"/>
          <a:lstStyle>
            <a:lvl1pPr>
              <a:defRPr sz="2400"/>
            </a:lvl1pPr>
          </a:lstStyle>
          <a:p>
            <a:pPr/>
            <a:r>
              <a:t>Title Text</a:t>
            </a:r>
          </a:p>
        </p:txBody>
      </p:sp>
      <p:sp>
        <p:nvSpPr>
          <p:cNvPr id="56" name="Body Level One…"/>
          <p:cNvSpPr txBox="1"/>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64" name="Title Text"/>
          <p:cNvSpPr txBox="1"/>
          <p:nvPr>
            <p:ph type="title"/>
          </p:nvPr>
        </p:nvSpPr>
        <p:spPr>
          <a:xfrm>
            <a:off x="490250" y="450149"/>
            <a:ext cx="6367801" cy="4090801"/>
          </a:xfrm>
          <a:prstGeom prst="rect">
            <a:avLst/>
          </a:prstGeom>
        </p:spPr>
        <p:txBody>
          <a:bodyPr anchor="ctr"/>
          <a:lstStyle>
            <a:lvl1pPr>
              <a:defRPr sz="4800"/>
            </a:lvl1p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25"/>
            <a:ext cx="4572000" cy="5143501"/>
          </a:xfrm>
          <a:prstGeom prst="rect">
            <a:avLst/>
          </a:prstGeom>
          <a:solidFill>
            <a:srgbClr val="EEEEEE"/>
          </a:solidFill>
          <a:ln w="12700">
            <a:miter lim="400000"/>
          </a:ln>
        </p:spPr>
        <p:txBody>
          <a:bodyPr lIns="0" tIns="0" rIns="0" bIns="0" anchor="ctr"/>
          <a:lstStyle/>
          <a:p>
            <a:pPr/>
          </a:p>
        </p:txBody>
      </p:sp>
      <p:sp>
        <p:nvSpPr>
          <p:cNvPr id="73" name="Title Text"/>
          <p:cNvSpPr txBox="1"/>
          <p:nvPr>
            <p:ph type="title"/>
          </p:nvPr>
        </p:nvSpPr>
        <p:spPr>
          <a:xfrm>
            <a:off x="265500" y="1233175"/>
            <a:ext cx="4045200" cy="1482301"/>
          </a:xfrm>
          <a:prstGeom prst="rect">
            <a:avLst/>
          </a:prstGeom>
        </p:spPr>
        <p:txBody>
          <a:bodyPr anchor="b"/>
          <a:lstStyle>
            <a:lvl1pPr algn="ctr">
              <a:defRPr sz="4200"/>
            </a:lvl1pPr>
          </a:lstStyle>
          <a:p>
            <a:pPr/>
            <a:r>
              <a:t>Title Text</a:t>
            </a:r>
          </a:p>
        </p:txBody>
      </p:sp>
      <p:sp>
        <p:nvSpPr>
          <p:cNvPr id="74" name="Body Level One…"/>
          <p:cNvSpPr txBox="1"/>
          <p:nvPr>
            <p:ph type="body" sz="quarter" idx="1"/>
          </p:nvPr>
        </p:nvSpPr>
        <p:spPr>
          <a:xfrm>
            <a:off x="265500" y="2803075"/>
            <a:ext cx="4045200" cy="12351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75" name="Google Shape;39;p9"/>
          <p:cNvSpPr txBox="1"/>
          <p:nvPr>
            <p:ph type="body" sz="half" idx="21"/>
          </p:nvPr>
        </p:nvSpPr>
        <p:spPr>
          <a:xfrm>
            <a:off x="4939500" y="724074"/>
            <a:ext cx="3837000" cy="3695102"/>
          </a:xfrm>
          <a:prstGeom prst="rect">
            <a:avLst/>
          </a:prstGeom>
        </p:spPr>
        <p:txBody>
          <a:bodyPr anchor="ctr"/>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83" name="Body Level One…"/>
          <p:cNvSpPr txBox="1"/>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Title Text</a:t>
            </a:r>
          </a:p>
        </p:txBody>
      </p:sp>
      <p:sp>
        <p:nvSpPr>
          <p:cNvPr id="3" name="Body Level One…"/>
          <p:cNvSpPr txBox="1"/>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684345" y="4700819"/>
            <a:ext cx="336813" cy="318396"/>
          </a:xfrm>
          <a:prstGeom prst="rect">
            <a:avLst/>
          </a:prstGeom>
          <a:ln w="12700">
            <a:miter lim="400000"/>
          </a:ln>
        </p:spPr>
        <p:txBody>
          <a:bodyPr wrap="none" lIns="91424" tIns="91424" rIns="91424" bIns="91424" anchor="ctr">
            <a:spAutoFit/>
          </a:bodyPr>
          <a:lstStyle>
            <a:lvl1pPr algn="r">
              <a:defRPr sz="1000">
                <a:solidFill>
                  <a:schemeClr val="accent2">
                    <a:lumOff val="21764"/>
                  </a:schemeClr>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9pPr>
    </p:titleStyle>
    <p:bodyStyle>
      <a:lvl1pPr marL="457200" marR="0" indent="-342900"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1pPr>
      <a:lvl2pPr marL="1005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2pPr>
      <a:lvl3pPr marL="1462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3pPr>
      <a:lvl4pPr marL="1919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4pPr>
      <a:lvl5pPr marL="23767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5pPr>
      <a:lvl6pPr marL="28339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6pPr>
      <a:lvl7pPr marL="3291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7pPr>
      <a:lvl8pPr marL="3748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8pPr>
      <a:lvl9pPr marL="4205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exoplanets.nasa.gov/exoplanet-catalog/6990/14-andromedae-b/" TargetMode="External"/><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video" Target="../media/media1.mp4"/><Relationship Id="rId3" Type="http://schemas.microsoft.com/office/2007/relationships/media" Target="../media/media1.mp4"/><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Google Shape;54;p13"/>
          <p:cNvSpPr txBox="1"/>
          <p:nvPr>
            <p:ph type="ctrTitle"/>
          </p:nvPr>
        </p:nvSpPr>
        <p:spPr>
          <a:xfrm>
            <a:off x="403149" y="187199"/>
            <a:ext cx="8520602" cy="792602"/>
          </a:xfrm>
          <a:prstGeom prst="rect">
            <a:avLst/>
          </a:prstGeom>
        </p:spPr>
        <p:txBody>
          <a:bodyPr/>
          <a:lstStyle>
            <a:lvl1pPr defTabSz="758951">
              <a:defRPr sz="4316"/>
            </a:lvl1pPr>
          </a:lstStyle>
          <a:p>
            <a:pPr/>
            <a:r>
              <a:t>Doppler Shift</a:t>
            </a:r>
          </a:p>
        </p:txBody>
      </p:sp>
      <p:sp>
        <p:nvSpPr>
          <p:cNvPr id="110" name="Google Shape;55;p13"/>
          <p:cNvSpPr txBox="1"/>
          <p:nvPr>
            <p:ph type="subTitle" sz="quarter" idx="1"/>
          </p:nvPr>
        </p:nvSpPr>
        <p:spPr>
          <a:xfrm>
            <a:off x="311699" y="776725"/>
            <a:ext cx="8520602" cy="792601"/>
          </a:xfrm>
          <a:prstGeom prst="rect">
            <a:avLst/>
          </a:prstGeom>
        </p:spPr>
        <p:txBody>
          <a:bodyPr/>
          <a:lstStyle>
            <a:lvl1pPr marL="0" indent="0"/>
          </a:lstStyle>
          <a:p>
            <a:pPr/>
            <a:r>
              <a:t>Jackie Telson</a:t>
            </a:r>
          </a:p>
        </p:txBody>
      </p:sp>
      <p:pic>
        <p:nvPicPr>
          <p:cNvPr id="111" name="Google Shape;56;p13" descr="Google Shape;56;p13"/>
          <p:cNvPicPr>
            <a:picLocks noChangeAspect="1"/>
          </p:cNvPicPr>
          <p:nvPr/>
        </p:nvPicPr>
        <p:blipFill>
          <a:blip r:embed="rId2">
            <a:extLst/>
          </a:blip>
          <a:stretch>
            <a:fillRect/>
          </a:stretch>
        </p:blipFill>
        <p:spPr>
          <a:xfrm>
            <a:off x="2044075" y="1324913"/>
            <a:ext cx="5238751" cy="3667126"/>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Google Shape;61;p14"/>
          <p:cNvSpPr txBox="1"/>
          <p:nvPr>
            <p:ph type="body" idx="1"/>
          </p:nvPr>
        </p:nvSpPr>
        <p:spPr>
          <a:xfrm>
            <a:off x="311699" y="238075"/>
            <a:ext cx="8520602" cy="3416400"/>
          </a:xfrm>
          <a:prstGeom prst="rect">
            <a:avLst/>
          </a:prstGeom>
        </p:spPr>
        <p:txBody>
          <a:bodyPr/>
          <a:lstStyle/>
          <a:p>
            <a:pPr marL="0" indent="0" defTabSz="804672">
              <a:buSzTx/>
              <a:buNone/>
              <a:defRPr sz="1584">
                <a:solidFill>
                  <a:srgbClr val="000000"/>
                </a:solidFill>
              </a:defRPr>
            </a:pPr>
            <a:r>
              <a:t>This project models the doppler shift of a star. The doppler shift is a cause of the star’s radial velocity around the center of motion of the system. The doppler shift causes the star’s wavelength spectrum to shift back and forth. Detecting this shift in wavelength is one way that astronomers can detect exoplanets. This is called the Radial Velocity Method. The system that I am modeling in this project is </a:t>
            </a:r>
            <a:r>
              <a:rPr u="sng">
                <a:solidFill>
                  <a:schemeClr val="accent5"/>
                </a:solidFill>
                <a:uFill>
                  <a:solidFill>
                    <a:schemeClr val="accent5"/>
                  </a:solidFill>
                </a:uFill>
                <a:hlinkClick r:id="rId2" invalidUrl="" action="" tgtFrame="" tooltip="" history="1" highlightClick="0" endSnd="0"/>
              </a:rPr>
              <a:t>14 Andromedae</a:t>
            </a:r>
            <a:r>
              <a:t>, a K-type star with one gas giant planet. </a:t>
            </a:r>
          </a:p>
          <a:p>
            <a:pPr marL="0" indent="0" defTabSz="804672">
              <a:spcBef>
                <a:spcPts val="1400"/>
              </a:spcBef>
              <a:buSzTx/>
              <a:buNone/>
              <a:defRPr sz="1584">
                <a:solidFill>
                  <a:srgbClr val="000000"/>
                </a:solidFill>
              </a:defRPr>
            </a:pPr>
            <a:r>
              <a:t>To model the star’s movement around the center of motion of the system, I used the same method that we used in Lab 11 (Keplerian Orbits). This method works for this system since the planet is on a circular orbit (eccentricity = 0.0). </a:t>
            </a:r>
          </a:p>
          <a:p>
            <a:pPr marL="0" indent="0" defTabSz="804672">
              <a:spcBef>
                <a:spcPts val="1400"/>
              </a:spcBef>
              <a:buSzTx/>
              <a:buNone/>
              <a:defRPr sz="1584">
                <a:solidFill>
                  <a:srgbClr val="000000"/>
                </a:solidFill>
              </a:defRPr>
            </a:pPr>
            <a:r>
              <a:t>To model the shift in wavelength, I implemented the formula for change in wavelength due to radial velocity at each timestep and plotted to create an animation. </a:t>
            </a:r>
          </a:p>
        </p:txBody>
      </p:sp>
      <p:pic>
        <p:nvPicPr>
          <p:cNvPr id="114" name="Google Shape;62;p14" descr="Google Shape;62;p14"/>
          <p:cNvPicPr>
            <a:picLocks noChangeAspect="1"/>
          </p:cNvPicPr>
          <p:nvPr/>
        </p:nvPicPr>
        <p:blipFill>
          <a:blip r:embed="rId3">
            <a:extLst/>
          </a:blip>
          <a:srcRect l="0" t="8567" r="0" b="0"/>
          <a:stretch>
            <a:fillRect/>
          </a:stretch>
        </p:blipFill>
        <p:spPr>
          <a:xfrm>
            <a:off x="2075675" y="4217649"/>
            <a:ext cx="2496313" cy="84582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6" name="doppler_shift.mp4" descr="doppler_shift.mp4"/>
          <p:cNvPicPr>
            <a:picLocks noChangeAspect="0"/>
          </p:cNvPicPr>
          <p:nvPr>
            <a:videoFile r:link="rId2"/>
            <p:extLst>
              <p:ext uri="{DAA4B4D4-6D71-4841-9C94-3DE7FCFB9230}">
                <p14:media xmlns:p14="http://schemas.microsoft.com/office/powerpoint/2010/main" r:embed="rId3"/>
              </p:ext>
            </p:extLst>
          </p:nvPr>
        </p:nvPicPr>
        <p:blipFill>
          <a:blip r:embed="rId4">
            <a:extLst/>
          </a:blip>
          <a:stretch>
            <a:fillRect/>
          </a:stretch>
        </p:blipFill>
        <p:spPr>
          <a:xfrm>
            <a:off x="-189111" y="83839"/>
            <a:ext cx="9144001" cy="45720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mediacall" nodeType="afterEffect" presetSubtype="0" presetID="1" grpId="1" fill="hold">
                                  <p:stCondLst>
                                    <p:cond delay="0"/>
                                  </p:stCondLst>
                                  <p:childTnLst>
                                    <p:cmd type="call" cmd="playFrom(0.0)">
                                      <p:cBhvr>
                                        <p:cTn id="6" dur="6666" fill="hold"/>
                                        <p:tgtEl>
                                          <p:spTgt spid="116"/>
                                        </p:tgtEl>
                                      </p:cBhvr>
                                    </p:cmd>
                                  </p:childTnLst>
                                </p:cTn>
                              </p:par>
                            </p:childTnLst>
                          </p:cTn>
                        </p:par>
                      </p:childTnLst>
                    </p:cTn>
                  </p:par>
                </p:childTnLst>
              </p:cTn>
              <p:prevCondLst>
                <p:cond evt="onPrev">
                  <p:tgtEl>
                    <p:sldTgt/>
                  </p:tgtEl>
                </p:cond>
              </p:prevCondLst>
              <p:nextCondLst>
                <p:cond evt="onNext">
                  <p:tgtEl>
                    <p:sldTgt/>
                  </p:tgtEl>
                </p:cond>
              </p:nextCondLst>
            </p:seq>
            <p:video fullScrn="0">
              <p:cMediaNode mute="0" showWhenStopped="1" numSld="1" vol="100000">
                <p:cTn id="7" fill="hold" display="0">
                  <p:stCondLst>
                    <p:cond delay="indefinite"/>
                  </p:stCondLst>
                </p:cTn>
                <p:tgtEl>
                  <p:spTgt spid="116"/>
                </p:tgtEl>
              </p:cMediaNode>
            </p:video>
            <p:seq concurrent="1" prevAc="none" nextAc="seek">
              <p:cTn id="8" evtFilter="cancelBubble" nodeType="interactiveSeq" restart="whenNotActive" fill="hold">
                <p:stCondLst>
                  <p:cond delay="0" evt="onClick">
                    <p:tgtEl>
                      <p:spTgt spid="116"/>
                    </p:tgtEl>
                  </p:cond>
                </p:stCondLst>
                <p:endSync delay="0" evt="end">
                  <p:rtn val="all"/>
                </p:endSync>
                <p:childTnLst>
                  <p:par>
                    <p:cTn id="9" fill="hold">
                      <p:stCondLst>
                        <p:cond delay="0"/>
                      </p:stCondLst>
                      <p:childTnLst>
                        <p:par>
                          <p:cTn id="10" fill="hold">
                            <p:stCondLst>
                              <p:cond delay="0"/>
                            </p:stCondLst>
                            <p:childTnLst>
                              <p:par>
                                <p:cTn id="11" presetClass="mediacall" nodeType="clickEffect" presetSubtype="0" presetID="2" fill="hold">
                                  <p:stCondLst>
                                    <p:cond delay="0"/>
                                  </p:stCondLst>
                                  <p:childTnLst>
                                    <p:cmd type="call" cmd="togglePause">
                                      <p:cBhvr>
                                        <p:cTn id="12" dur="1" fill="hold"/>
                                        <p:tgtEl>
                                          <p:spTgt spid="116"/>
                                        </p:tgtEl>
                                      </p:cBhvr>
                                    </p:cmd>
                                  </p:childTnLst>
                                </p:cTn>
                              </p:par>
                            </p:childTnLst>
                          </p:cTn>
                        </p:par>
                      </p:childTnLst>
                    </p:cTn>
                  </p:par>
                </p:childTnLst>
              </p:cTn>
              <p:nextCondLst>
                <p:cond delay="0" evt="onClick">
                  <p:tgtEl>
                    <p:spTgt spid="116"/>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