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08"/>
    <p:restoredTop sz="94674"/>
  </p:normalViewPr>
  <p:slideViewPr>
    <p:cSldViewPr snapToGrid="0">
      <p:cViewPr varScale="1">
        <p:scale>
          <a:sx n="102" d="100"/>
          <a:sy n="102" d="100"/>
        </p:scale>
        <p:origin x="1384" y="184"/>
      </p:cViewPr>
      <p:guideLst>
        <p:guide orient="horz" pos="36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2156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06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10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53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28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824333"/>
            <a:ext cx="6813884" cy="163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5000"/>
              <a:buFont typeface="Georgia"/>
              <a:buNone/>
              <a:defRPr sz="5000" b="0" i="0" u="none" strike="noStrike" cap="none">
                <a:solidFill>
                  <a:srgbClr val="C2822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rgbClr val="2D637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slide header">
  <p:cSld name="Content slide with slide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551250" y="1748116"/>
            <a:ext cx="7989300" cy="4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D63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55600" algn="just" rtl="0">
              <a:spcBef>
                <a:spcPts val="0"/>
              </a:spcBef>
              <a:spcAft>
                <a:spcPts val="0"/>
              </a:spcAft>
              <a:buClr>
                <a:srgbClr val="2D63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42900" algn="just" rtl="0">
              <a:spcBef>
                <a:spcPts val="0"/>
              </a:spcBef>
              <a:spcAft>
                <a:spcPts val="0"/>
              </a:spcAft>
              <a:buClr>
                <a:srgbClr val="2D63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0200" algn="just" rtl="0">
              <a:spcBef>
                <a:spcPts val="0"/>
              </a:spcBef>
              <a:spcAft>
                <a:spcPts val="0"/>
              </a:spcAft>
              <a:buClr>
                <a:srgbClr val="2D63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17500" algn="just" rtl="0">
              <a:spcBef>
                <a:spcPts val="0"/>
              </a:spcBef>
              <a:spcAft>
                <a:spcPts val="0"/>
              </a:spcAft>
              <a:buClr>
                <a:srgbClr val="2D637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51252" y="862204"/>
            <a:ext cx="79893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2100"/>
              <a:buFont typeface="Georgia"/>
              <a:buNone/>
              <a:defRPr sz="2100" b="0" i="0" u="none" strike="noStrike" cap="none">
                <a:solidFill>
                  <a:srgbClr val="C2822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1250032"/>
            <a:ext cx="7766050" cy="115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C2822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82600" y="2518947"/>
            <a:ext cx="7740650" cy="206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rgbClr val="2D637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2D63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D63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2D63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D637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1041995"/>
            <a:ext cx="3008313" cy="40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2000"/>
              <a:buFont typeface="Georgia"/>
              <a:buNone/>
              <a:defRPr sz="2000" b="1" i="0" u="none" strike="noStrike" cap="none">
                <a:solidFill>
                  <a:srgbClr val="C2822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575050" y="1041995"/>
            <a:ext cx="4537075" cy="365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2D63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2D637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D63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2D63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D637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57200" y="1531651"/>
            <a:ext cx="3008313" cy="316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2D63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2D63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2D63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2D63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2D63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C2822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2D637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972051"/>
            <a:ext cx="7464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C2822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2097755"/>
            <a:ext cx="3717925" cy="282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rgbClr val="2D637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2D63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D63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2D63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D637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175125" y="2097754"/>
            <a:ext cx="3746500" cy="282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rgbClr val="2D637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2D63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D63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2D63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D637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2000"/>
              <a:buFont typeface="Georgia"/>
              <a:buNone/>
              <a:defRPr sz="2000" b="1" i="0" u="none" strike="noStrike" cap="none">
                <a:solidFill>
                  <a:srgbClr val="C2822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>
            <a:spLocks noGrp="1"/>
          </p:cNvSpPr>
          <p:nvPr>
            <p:ph type="pic" idx="2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2D63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2D63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2D63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2D63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2D63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2D63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2D63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2D63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2D63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2D63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5000"/>
              <a:buFont typeface="Georgia"/>
              <a:buNone/>
              <a:defRPr sz="5000" b="0" i="0" u="none" strike="noStrike" cap="none">
                <a:solidFill>
                  <a:srgbClr val="C2822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rgbClr val="2D637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2D63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D63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2D63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2D637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74508" y="0"/>
            <a:ext cx="2869492" cy="237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5598553"/>
            <a:ext cx="9170736" cy="133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9048" y="6019295"/>
            <a:ext cx="1745673" cy="53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ctrTitle"/>
          </p:nvPr>
        </p:nvSpPr>
        <p:spPr>
          <a:xfrm>
            <a:off x="350729" y="819325"/>
            <a:ext cx="8029183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5000"/>
              <a:buFont typeface="Georgia"/>
              <a:buNone/>
            </a:pPr>
            <a:r>
              <a:rPr lang="en-US" sz="4100" b="1" dirty="0"/>
              <a:t>the Shape of a Skipping Rope</a:t>
            </a:r>
            <a:endParaRPr sz="4100" b="1" i="0" u="none" strike="noStrike" cap="none" dirty="0">
              <a:solidFill>
                <a:srgbClr val="C28220"/>
              </a:solidFill>
              <a:sym typeface="Georgia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685800" y="2262431"/>
            <a:ext cx="6400800" cy="11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D637F"/>
              </a:buClr>
              <a:buSzPts val="2200"/>
              <a:buFont typeface="Arial"/>
              <a:buNone/>
            </a:pPr>
            <a:r>
              <a:rPr lang="en-US"/>
              <a:t>Lu Tian</a:t>
            </a:r>
            <a:endParaRPr sz="2200" b="0" i="0" u="none" strike="noStrike" cap="none">
              <a:solidFill>
                <a:srgbClr val="2D637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273" y="2262431"/>
            <a:ext cx="4649176" cy="341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877718"/>
            <a:ext cx="7766050" cy="115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4200"/>
              <a:buFont typeface="Georgia"/>
              <a:buNone/>
            </a:pPr>
            <a:r>
              <a:rPr lang="en-US"/>
              <a:t>Methods</a:t>
            </a:r>
            <a:endParaRPr sz="4200" b="0" i="0" u="none" strike="noStrike" cap="none">
              <a:solidFill>
                <a:srgbClr val="C282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Google Shape;51;p1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2154279"/>
                <a:ext cx="8446168" cy="261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2D637F"/>
                  </a:buClr>
                  <a:buSzPts val="2200"/>
                  <a:buFont typeface="Arial"/>
                  <a:buChar char="•"/>
                </a:pPr>
                <a:r>
                  <a:rPr lang="en-US" altLang="zh-CN" sz="2200" b="0" i="0" u="none" strike="noStrike" cap="none" dirty="0" smtClean="0">
                    <a:solidFill>
                      <a:srgbClr val="2D637F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rPr>
                  <a:t>Runge-Kutta</a:t>
                </a:r>
                <a:r>
                  <a:rPr lang="zh-CN" altLang="en-US" sz="2200" b="0" i="0" u="none" strike="noStrike" cap="none" dirty="0" smtClean="0">
                    <a:solidFill>
                      <a:srgbClr val="2D637F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rPr>
                  <a:t> </a:t>
                </a:r>
                <a:r>
                  <a:rPr lang="en-US" altLang="zh-CN" dirty="0" smtClean="0"/>
                  <a:t>4th</a:t>
                </a:r>
                <a:r>
                  <a:rPr lang="zh-CN" altLang="en-US" sz="2200" b="0" i="0" u="none" strike="noStrike" cap="none" dirty="0" smtClean="0">
                    <a:solidFill>
                      <a:srgbClr val="2D637F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rPr>
                  <a:t> </a:t>
                </a:r>
                <a:r>
                  <a:rPr lang="en-US" altLang="zh-CN" sz="2200" b="0" i="0" u="none" strike="noStrike" cap="none" dirty="0" smtClean="0">
                    <a:solidFill>
                      <a:srgbClr val="2D637F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rPr>
                  <a:t>Order</a:t>
                </a:r>
                <a:r>
                  <a:rPr lang="zh-CN" altLang="en-US" sz="2200" b="0" i="0" u="none" strike="noStrike" cap="none" dirty="0" smtClean="0">
                    <a:solidFill>
                      <a:srgbClr val="2D637F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rPr>
                  <a:t> </a:t>
                </a:r>
                <a:r>
                  <a:rPr lang="en-US" altLang="zh-CN" sz="2200" b="0" i="0" u="none" strike="noStrike" cap="none" dirty="0" smtClean="0">
                    <a:solidFill>
                      <a:srgbClr val="2D637F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rPr>
                  <a:t>Method</a:t>
                </a:r>
                <a:endParaRPr lang="en-US" altLang="zh-CN" dirty="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2D637F"/>
                  </a:buClr>
                  <a:buSzPts val="2200"/>
                  <a:buNone/>
                </a:pPr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20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altLang="zh-CN" sz="1800" dirty="0" smtClean="0">
                    <a:solidFill>
                      <a:schemeClr val="tx1"/>
                    </a:solidFill>
                  </a:rPr>
                  <a:t>Initial</a:t>
                </a:r>
                <a:r>
                  <a:rPr lang="zh-CN" alt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 smtClean="0">
                    <a:solidFill>
                      <a:schemeClr val="tx1"/>
                    </a:solidFill>
                  </a:rPr>
                  <a:t>Value</a:t>
                </a:r>
                <a:r>
                  <a:rPr lang="zh-CN" alt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 smtClean="0">
                    <a:solidFill>
                      <a:schemeClr val="tx1"/>
                    </a:solidFill>
                  </a:rPr>
                  <a:t>Problem:</a:t>
                </a:r>
                <a:r>
                  <a:rPr lang="zh-CN" altLang="en-US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cap="none" smtClean="0">
                        <a:solidFill>
                          <a:schemeClr val="tx1"/>
                        </a:solidFill>
                        <a:latin typeface="Cambria Math" charset="0"/>
                        <a:sym typeface="Merriweather Sans"/>
                      </a:rPr>
                      <m:t>𝑦</m:t>
                    </m:r>
                    <m:d>
                      <m:dPr>
                        <m:ctrlPr>
                          <a:rPr lang="en-US" altLang="zh-CN" sz="1800" b="0" i="1" u="none" strike="noStrike" cap="none" smtClean="0">
                            <a:solidFill>
                              <a:schemeClr val="tx1"/>
                            </a:solidFill>
                            <a:latin typeface="Cambria Math" charset="0"/>
                            <a:sym typeface="Merriweather Sans"/>
                          </a:rPr>
                        </m:ctrlPr>
                      </m:dPr>
                      <m:e>
                        <m:r>
                          <a:rPr lang="en-US" altLang="zh-CN" sz="1800" b="0" i="1" u="none" strike="noStrike" cap="none" smtClean="0">
                            <a:solidFill>
                              <a:schemeClr val="tx1"/>
                            </a:solidFill>
                            <a:latin typeface="Cambria Math" charset="0"/>
                            <a:sym typeface="Merriweather Sans"/>
                          </a:rPr>
                          <m:t>−</m:t>
                        </m:r>
                        <m:r>
                          <a:rPr lang="en-US" altLang="zh-CN" sz="1800" b="0" i="1" u="none" strike="noStrike" cap="none" smtClean="0">
                            <a:solidFill>
                              <a:schemeClr val="tx1"/>
                            </a:solidFill>
                            <a:latin typeface="Cambria Math" charset="0"/>
                            <a:sym typeface="Merriweather Sans"/>
                          </a:rPr>
                          <m:t>𝑎</m:t>
                        </m:r>
                      </m:e>
                    </m:d>
                    <m:r>
                      <a:rPr lang="en-US" altLang="zh-CN" sz="1800" b="0" i="1" u="none" strike="noStrike" cap="none" smtClean="0">
                        <a:solidFill>
                          <a:schemeClr val="tx1"/>
                        </a:solidFill>
                        <a:latin typeface="Cambria Math" charset="0"/>
                        <a:sym typeface="Merriweather Sans"/>
                      </a:rPr>
                      <m:t>=0</m:t>
                    </m:r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,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2D637F"/>
                  </a:buClr>
                  <a:buSzPts val="2200"/>
                  <a:buNone/>
                </a:pPr>
                <a:endParaRPr lang="en-US" dirty="0"/>
              </a:p>
              <a:p>
                <a:pPr marL="7429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2D637F"/>
                  </a:buClr>
                  <a:buSzPts val="2000"/>
                  <a:buFont typeface="Arial"/>
                  <a:buChar char="–"/>
                </a:pPr>
                <a:endParaRPr lang="en-US" dirty="0"/>
              </a:p>
              <a:p>
                <a:pPr marL="228600" indent="-228600">
                  <a:spcBef>
                    <a:spcPts val="360"/>
                  </a:spcBef>
                  <a:buSzPts val="1800"/>
                </a:pPr>
                <a:r>
                  <a:rPr lang="en-US" altLang="zh-CN" sz="2200" b="0" i="0" u="none" strike="noStrike" cap="none" dirty="0" smtClean="0">
                    <a:solidFill>
                      <a:srgbClr val="2D637F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rPr>
                  <a:t>Shooting</a:t>
                </a:r>
                <a:r>
                  <a:rPr lang="zh-CN" altLang="en-US" sz="2200" b="0" i="0" u="none" strike="noStrike" cap="none" dirty="0" smtClean="0">
                    <a:solidFill>
                      <a:srgbClr val="2D637F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rPr>
                  <a:t> </a:t>
                </a:r>
                <a:r>
                  <a:rPr lang="en-US" altLang="zh-CN" sz="2200" b="0" i="0" u="none" strike="noStrike" cap="none" dirty="0" smtClean="0">
                    <a:solidFill>
                      <a:srgbClr val="2D637F"/>
                    </a:solidFill>
                    <a:latin typeface="Merriweather Sans"/>
                    <a:ea typeface="Merriweather Sans"/>
                    <a:cs typeface="Merriweather Sans"/>
                    <a:sym typeface="Merriweather Sans"/>
                  </a:rPr>
                  <a:t>Method</a:t>
                </a:r>
              </a:p>
              <a:p>
                <a:pPr marL="0" indent="0">
                  <a:spcBef>
                    <a:spcPts val="360"/>
                  </a:spcBef>
                  <a:buSzPts val="1800"/>
                  <a:buNone/>
                </a:pPr>
                <a:r>
                  <a:rPr lang="zh-CN" altLang="en-US" sz="18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altLang="zh-CN" sz="1800" dirty="0" smtClean="0">
                    <a:solidFill>
                      <a:schemeClr val="tx1"/>
                    </a:solidFill>
                  </a:rPr>
                  <a:t>To</a:t>
                </a:r>
                <a:r>
                  <a:rPr lang="zh-CN" alt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800" dirty="0" smtClean="0">
                    <a:solidFill>
                      <a:schemeClr val="tx1"/>
                    </a:solidFill>
                  </a:rPr>
                  <a:t>determine</a:t>
                </a:r>
                <a:r>
                  <a:rPr lang="zh-CN" altLang="en-US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a:rPr lang="zh-CN" altLang="en-US" sz="1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zh-CN" altLang="en-US" sz="18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Google Shape;51;p1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154279"/>
                <a:ext cx="8446168" cy="2613840"/>
              </a:xfrm>
              <a:prstGeom prst="rect">
                <a:avLst/>
              </a:prstGeom>
              <a:blipFill rotWithShape="0">
                <a:blip r:embed="rId3"/>
                <a:stretch>
                  <a:fillRect l="-866" t="-1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674" y="643145"/>
            <a:ext cx="3467100" cy="1098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874" y="1796172"/>
            <a:ext cx="3216900" cy="942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75" y="4269466"/>
            <a:ext cx="7327900" cy="109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71" y="2867589"/>
            <a:ext cx="3962502" cy="438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9551" y="2692251"/>
            <a:ext cx="46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.</a:t>
            </a:r>
          </a:p>
          <a:p>
            <a:r>
              <a:rPr lang="en-US" altLang="zh-CN" sz="1600" b="1" dirty="0" smtClean="0"/>
              <a:t>.</a:t>
            </a:r>
          </a:p>
          <a:p>
            <a:r>
              <a:rPr lang="en-US" altLang="zh-CN" sz="1600" b="1" dirty="0" smtClean="0"/>
              <a:t>.</a:t>
            </a:r>
          </a:p>
          <a:p>
            <a:r>
              <a:rPr lang="en-US" altLang="zh-CN" sz="1600" b="1" dirty="0" smtClean="0"/>
              <a:t>.</a:t>
            </a:r>
          </a:p>
          <a:p>
            <a:r>
              <a:rPr lang="en-US" altLang="zh-CN" sz="1600" b="1" dirty="0" smtClean="0"/>
              <a:t>.</a:t>
            </a:r>
          </a:p>
          <a:p>
            <a:r>
              <a:rPr lang="en-US" altLang="zh-CN" sz="1600" b="1" dirty="0"/>
              <a:t>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523" y="5175553"/>
            <a:ext cx="800100" cy="55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2383" y="5157363"/>
            <a:ext cx="3249681" cy="59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576153" y="1703540"/>
            <a:ext cx="7766050" cy="115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4200"/>
              <a:buFont typeface="Georgia"/>
              <a:buNone/>
            </a:pPr>
            <a:r>
              <a:rPr lang="en-US" altLang="zh-CN" dirty="0" smtClean="0"/>
              <a:t>Simulations</a:t>
            </a:r>
            <a:endParaRPr sz="4200" b="0" i="0" u="none" strike="noStrike" cap="none" dirty="0">
              <a:solidFill>
                <a:srgbClr val="C282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" name="rolling_w=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50039" y="0"/>
            <a:ext cx="5707786" cy="2853893"/>
          </a:xfrm>
          <a:prstGeom prst="rect">
            <a:avLst/>
          </a:prstGeom>
        </p:spPr>
      </p:pic>
      <p:pic>
        <p:nvPicPr>
          <p:cNvPr id="6" name="rolling_w=2.5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2471" y="3047081"/>
            <a:ext cx="5705354" cy="2852677"/>
          </a:xfrm>
          <a:prstGeom prst="rect">
            <a:avLst/>
          </a:prstGeom>
        </p:spPr>
      </p:pic>
      <p:sp>
        <p:nvSpPr>
          <p:cNvPr id="9" name="Google Shape;45;p9"/>
          <p:cNvSpPr txBox="1">
            <a:spLocks/>
          </p:cNvSpPr>
          <p:nvPr/>
        </p:nvSpPr>
        <p:spPr>
          <a:xfrm>
            <a:off x="6197252" y="2751350"/>
            <a:ext cx="1130474" cy="59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D637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63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D63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D63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D637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zh-CN" dirty="0" err="1" smtClean="0"/>
              <a:t>ω</a:t>
            </a:r>
            <a:r>
              <a:rPr lang="en-US" altLang="zh-CN" dirty="0" smtClean="0"/>
              <a:t>=2</a:t>
            </a:r>
            <a:endParaRPr lang="en-US" dirty="0"/>
          </a:p>
        </p:txBody>
      </p:sp>
      <p:sp>
        <p:nvSpPr>
          <p:cNvPr id="10" name="Google Shape;45;p9"/>
          <p:cNvSpPr txBox="1">
            <a:spLocks/>
          </p:cNvSpPr>
          <p:nvPr/>
        </p:nvSpPr>
        <p:spPr>
          <a:xfrm>
            <a:off x="6197252" y="5797215"/>
            <a:ext cx="1130474" cy="59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D637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637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D63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D63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D637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D637F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altLang="zh-CN" dirty="0" err="1" smtClean="0"/>
              <a:t>ω</a:t>
            </a:r>
            <a:r>
              <a:rPr lang="en-US" altLang="zh-CN" dirty="0" smtClean="0"/>
              <a:t>=2.5</a:t>
            </a:r>
            <a:endParaRPr lang="en-US" dirty="0"/>
          </a:p>
        </p:txBody>
      </p:sp>
      <p:sp>
        <p:nvSpPr>
          <p:cNvPr id="11" name="Google Shape;50;p10"/>
          <p:cNvSpPr txBox="1">
            <a:spLocks/>
          </p:cNvSpPr>
          <p:nvPr/>
        </p:nvSpPr>
        <p:spPr>
          <a:xfrm>
            <a:off x="576153" y="2375311"/>
            <a:ext cx="7766050" cy="115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C2822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different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angular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velocities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19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57199" y="1369277"/>
            <a:ext cx="3008313" cy="25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2000"/>
              <a:buFont typeface="Georgia"/>
              <a:buNone/>
            </a:pPr>
            <a:r>
              <a:rPr lang="en-US" altLang="zh-CN" sz="2400" b="1" i="0" u="none" strike="noStrike" cap="none" dirty="0" smtClean="0">
                <a:solidFill>
                  <a:srgbClr val="C28220"/>
                </a:solidFill>
                <a:latin typeface="Georgia"/>
                <a:ea typeface="Georgia"/>
                <a:cs typeface="Georgia"/>
                <a:sym typeface="Georgia"/>
              </a:rPr>
              <a:t>References</a:t>
            </a:r>
            <a:endParaRPr sz="2400" b="1" i="0" u="none" strike="noStrike" cap="none" dirty="0">
              <a:solidFill>
                <a:srgbClr val="C282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457199" y="2019253"/>
            <a:ext cx="8336071" cy="196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600"/>
            </a:pPr>
            <a:r>
              <a:rPr lang="en-US" sz="1600" dirty="0" err="1" smtClean="0">
                <a:latin typeface="Georgia" charset="0"/>
                <a:ea typeface="Georgia" charset="0"/>
                <a:cs typeface="Georgia" charset="0"/>
              </a:rPr>
              <a:t>Mohazzabi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,</a:t>
            </a:r>
            <a:r>
              <a:rPr lang="zh-CN" alt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P.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 and Schmidt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,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J.</a:t>
            </a:r>
            <a:r>
              <a:rPr lang="zh-CN" alt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R.,</a:t>
            </a:r>
            <a:r>
              <a:rPr lang="zh-CN" alt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Profile of a rotating string:</a:t>
            </a:r>
            <a:r>
              <a:rPr lang="zh-CN" alt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s-IS" sz="1600" dirty="0" smtClean="0">
                <a:latin typeface="Georgia" charset="0"/>
                <a:ea typeface="Georgia" charset="0"/>
                <a:cs typeface="Georgia" charset="0"/>
              </a:rPr>
              <a:t>Can. J. Phys. </a:t>
            </a:r>
            <a:r>
              <a:rPr lang="is-IS" sz="1600" b="1" dirty="0" smtClean="0">
                <a:latin typeface="Georgia" charset="0"/>
                <a:ea typeface="Georgia" charset="0"/>
                <a:cs typeface="Georgia" charset="0"/>
              </a:rPr>
              <a:t>77</a:t>
            </a:r>
            <a:r>
              <a:rPr lang="is-IS" sz="1600" dirty="0" smtClean="0">
                <a:latin typeface="Georgia" charset="0"/>
                <a:ea typeface="Georgia" charset="0"/>
                <a:cs typeface="Georgia" charset="0"/>
              </a:rPr>
              <a:t>: 505–513 (1999) 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505-513</a:t>
            </a:r>
          </a:p>
          <a:p>
            <a:pPr marL="0" indent="0">
              <a:spcBef>
                <a:spcPts val="0"/>
              </a:spcBef>
              <a:buSzPts val="1600"/>
            </a:pPr>
            <a:endParaRPr lang="is-IS" sz="1600" dirty="0" smtClean="0"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spcBef>
                <a:spcPts val="0"/>
              </a:spcBef>
              <a:buSzPts val="1600"/>
            </a:pPr>
            <a:r>
              <a:rPr lang="en-US" sz="1600" dirty="0" err="1" smtClean="0">
                <a:latin typeface="Georgia" charset="0"/>
                <a:ea typeface="Georgia" charset="0"/>
                <a:cs typeface="Georgia" charset="0"/>
              </a:rPr>
              <a:t>Nordmark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,</a:t>
            </a:r>
            <a:r>
              <a:rPr lang="zh-CN" alt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A.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and </a:t>
            </a:r>
            <a:r>
              <a:rPr lang="en-US" sz="1600" dirty="0" err="1" smtClean="0">
                <a:latin typeface="Georgia" charset="0"/>
                <a:ea typeface="Georgia" charset="0"/>
                <a:cs typeface="Georgia" charset="0"/>
              </a:rPr>
              <a:t>Esse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 ́n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,</a:t>
            </a:r>
            <a:r>
              <a:rPr lang="zh-CN" alt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H.,</a:t>
            </a:r>
            <a:r>
              <a:rPr lang="zh-CN" alt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sz="1600" dirty="0">
                <a:latin typeface="Georgia" charset="0"/>
                <a:ea typeface="Georgia" charset="0"/>
                <a:cs typeface="Georgia" charset="0"/>
              </a:rPr>
              <a:t>The skipping rope </a:t>
            </a:r>
            <a:r>
              <a:rPr lang="en-US" altLang="zh-CN" sz="1600" dirty="0" smtClean="0">
                <a:latin typeface="Georgia" charset="0"/>
                <a:ea typeface="Georgia" charset="0"/>
                <a:cs typeface="Georgia" charset="0"/>
              </a:rPr>
              <a:t>curve:</a:t>
            </a:r>
            <a:r>
              <a:rPr lang="zh-CN" altLang="en-US" sz="1600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s-IS" sz="1600" dirty="0">
                <a:latin typeface="Georgia" charset="0"/>
                <a:ea typeface="Georgia" charset="0"/>
                <a:cs typeface="Georgia" charset="0"/>
              </a:rPr>
              <a:t>Eur. J. Phys. </a:t>
            </a:r>
            <a:r>
              <a:rPr lang="is-IS" sz="1600" b="1" dirty="0">
                <a:latin typeface="Georgia" charset="0"/>
                <a:ea typeface="Georgia" charset="0"/>
                <a:cs typeface="Georgia" charset="0"/>
              </a:rPr>
              <a:t>28 </a:t>
            </a:r>
            <a:r>
              <a:rPr lang="is-IS" sz="1600" dirty="0">
                <a:latin typeface="Georgia" charset="0"/>
                <a:ea typeface="Georgia" charset="0"/>
                <a:cs typeface="Georgia" charset="0"/>
              </a:rPr>
              <a:t>(2007) 241–247 </a:t>
            </a:r>
            <a:endParaRPr lang="is-IS" sz="1600" dirty="0"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spcBef>
                <a:spcPts val="0"/>
              </a:spcBef>
              <a:buSzPts val="1600"/>
            </a:pPr>
            <a:endParaRPr lang="en-US" sz="1600" dirty="0"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spcBef>
                <a:spcPts val="0"/>
              </a:spcBef>
              <a:buSzPts val="1600"/>
            </a:pPr>
            <a:endParaRPr lang="en-US" altLang="zh-CN" sz="1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6" name="Google Shape;56;p11"/>
          <p:cNvSpPr txBox="1">
            <a:spLocks/>
          </p:cNvSpPr>
          <p:nvPr/>
        </p:nvSpPr>
        <p:spPr>
          <a:xfrm>
            <a:off x="457199" y="3985928"/>
            <a:ext cx="3008313" cy="25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8220"/>
              </a:buClr>
              <a:buSzPts val="2000"/>
              <a:buFont typeface="Georgia"/>
              <a:buNone/>
              <a:defRPr sz="2000" b="1" i="0" u="none" strike="noStrike" cap="none">
                <a:solidFill>
                  <a:srgbClr val="C2822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Questions?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92</Words>
  <Application>Microsoft Macintosh PowerPoint</Application>
  <PresentationFormat>On-screen Show (4:3)</PresentationFormat>
  <Paragraphs>24</Paragraphs>
  <Slides>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Merriweather Sans</vt:lpstr>
      <vt:lpstr>Georgia</vt:lpstr>
      <vt:lpstr>Custom Design</vt:lpstr>
      <vt:lpstr>the Shape of a Skipping Rope</vt:lpstr>
      <vt:lpstr>Methods</vt:lpstr>
      <vt:lpstr>Simulations</vt:lpstr>
      <vt:lpstr>References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Shape of a Skipping Rope</dc:title>
  <cp:lastModifiedBy>den_loh@outlook.com</cp:lastModifiedBy>
  <cp:revision>6</cp:revision>
  <dcterms:modified xsi:type="dcterms:W3CDTF">2019-12-03T21:58:08Z</dcterms:modified>
</cp:coreProperties>
</file>