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7"/>
  </p:normalViewPr>
  <p:slideViewPr>
    <p:cSldViewPr snapToGrid="0" snapToObjects="1">
      <p:cViewPr>
        <p:scale>
          <a:sx n="82" d="100"/>
          <a:sy n="82" d="100"/>
        </p:scale>
        <p:origin x="144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4" Type="http://schemas.openxmlformats.org/officeDocument/2006/relationships/video" Target="../media/media2.mp4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c.noaa.gov/exper/soundings/19112612_OBS/" TargetMode="External"/><Relationship Id="rId4" Type="http://schemas.openxmlformats.org/officeDocument/2006/relationships/hyperlink" Target="https://rda.ucar.edu/datasets/ds627.1/docs/Pressure_and_isentropic_levels/" TargetMode="External"/><Relationship Id="rId5" Type="http://schemas.openxmlformats.org/officeDocument/2006/relationships/hyperlink" Target="https://www.google.com/url?sa=i&amp;rct=j&amp;q=&amp;esrc=s&amp;source=images&amp;cd=&amp;cad=rja&amp;uact=8&amp;ved=2ahUKEwivqav3wp_mAhWHvp4KHZXGBucQjhx6BAgBEAI&amp;url=https%3A%2F%2Fslideplayer.com%2Fslide%2F4330068%2F&amp;psig=AOvVaw1xHKqYyITDpxLN9urtP5zm&amp;ust=1575670127114413" TargetMode="External"/><Relationship Id="rId6" Type="http://schemas.openxmlformats.org/officeDocument/2006/relationships/hyperlink" Target="https://www.google.com/url?sa=i&amp;rct=j&amp;q=&amp;esrc=s&amp;source=images&amp;cd=&amp;cad=rja&amp;uact=8&amp;ved=2ahUKEwioiZ6Nxp_mAhVxCTQIHelQAt4Qjhx6BAgBEAI&amp;url=https%3A%2F%2Fslideplayer.com%2Fslide%2F4767713%2F&amp;psig=AOvVaw2EYVUlO1ILmUlmpW33lIiV&amp;ust=1575670851152123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eather.uwyo.edu/upperair/sounding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467" y="279400"/>
            <a:ext cx="9591146" cy="3329581"/>
          </a:xfrm>
        </p:spPr>
        <p:txBody>
          <a:bodyPr/>
          <a:lstStyle/>
          <a:p>
            <a:r>
              <a:rPr lang="en-US" sz="6600" dirty="0" smtClean="0"/>
              <a:t>Evolution of Thermal Wind Balance in Atmosphere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467" y="4514912"/>
            <a:ext cx="8825658" cy="861420"/>
          </a:xfrm>
        </p:spPr>
        <p:txBody>
          <a:bodyPr/>
          <a:lstStyle/>
          <a:p>
            <a:r>
              <a:rPr lang="en-US" dirty="0" smtClean="0"/>
              <a:t>By: Ciara Dorsay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889" y="2586035"/>
            <a:ext cx="4183392" cy="385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3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/>
          <p:cNvSpPr/>
          <p:nvPr/>
        </p:nvSpPr>
        <p:spPr>
          <a:xfrm>
            <a:off x="5837272" y="3703627"/>
            <a:ext cx="2724216" cy="269947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get wind?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5854" y="1731817"/>
            <a:ext cx="2549237" cy="955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762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3853" y="1731817"/>
            <a:ext cx="2549237" cy="955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762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71852" y="1731817"/>
            <a:ext cx="2549237" cy="955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762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854" y="1886633"/>
            <a:ext cx="2549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Variations in temperature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71852" y="2035725"/>
            <a:ext cx="2549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Wind flow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73852" y="2025132"/>
            <a:ext cx="2549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Pressure gradients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6111" y="3132347"/>
            <a:ext cx="932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this simulation, only cared about meridional </a:t>
            </a:r>
            <a:r>
              <a:rPr lang="en-US" smtClean="0"/>
              <a:t>temperature/pressure gradients.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3435927" y="2035725"/>
            <a:ext cx="512618" cy="35873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748397" y="2010996"/>
            <a:ext cx="512618" cy="35873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1011382" y="4087091"/>
            <a:ext cx="2424545" cy="2161309"/>
          </a:xfrm>
          <a:prstGeom prst="cub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11382" y="5694220"/>
            <a:ext cx="2445327" cy="554181"/>
          </a:xfrm>
          <a:custGeom>
            <a:avLst/>
            <a:gdLst>
              <a:gd name="connsiteX0" fmla="*/ 0 w 2223654"/>
              <a:gd name="connsiteY0" fmla="*/ 0 h 1066800"/>
              <a:gd name="connsiteX1" fmla="*/ 2223654 w 2223654"/>
              <a:gd name="connsiteY1" fmla="*/ 0 h 1066800"/>
              <a:gd name="connsiteX2" fmla="*/ 2223654 w 2223654"/>
              <a:gd name="connsiteY2" fmla="*/ 1066800 h 1066800"/>
              <a:gd name="connsiteX3" fmla="*/ 0 w 2223654"/>
              <a:gd name="connsiteY3" fmla="*/ 1066800 h 1066800"/>
              <a:gd name="connsiteX4" fmla="*/ 0 w 2223654"/>
              <a:gd name="connsiteY4" fmla="*/ 0 h 1066800"/>
              <a:gd name="connsiteX0" fmla="*/ 457200 w 2680854"/>
              <a:gd name="connsiteY0" fmla="*/ 0 h 1066800"/>
              <a:gd name="connsiteX1" fmla="*/ 2680854 w 2680854"/>
              <a:gd name="connsiteY1" fmla="*/ 0 h 1066800"/>
              <a:gd name="connsiteX2" fmla="*/ 2680854 w 2680854"/>
              <a:gd name="connsiteY2" fmla="*/ 1066800 h 1066800"/>
              <a:gd name="connsiteX3" fmla="*/ 0 w 2680854"/>
              <a:gd name="connsiteY3" fmla="*/ 817418 h 1066800"/>
              <a:gd name="connsiteX4" fmla="*/ 457200 w 2680854"/>
              <a:gd name="connsiteY4" fmla="*/ 0 h 1066800"/>
              <a:gd name="connsiteX0" fmla="*/ 581891 w 2680854"/>
              <a:gd name="connsiteY0" fmla="*/ 124691 h 1066800"/>
              <a:gd name="connsiteX1" fmla="*/ 2680854 w 2680854"/>
              <a:gd name="connsiteY1" fmla="*/ 0 h 1066800"/>
              <a:gd name="connsiteX2" fmla="*/ 2680854 w 2680854"/>
              <a:gd name="connsiteY2" fmla="*/ 1066800 h 1066800"/>
              <a:gd name="connsiteX3" fmla="*/ 0 w 2680854"/>
              <a:gd name="connsiteY3" fmla="*/ 817418 h 1066800"/>
              <a:gd name="connsiteX4" fmla="*/ 581891 w 2680854"/>
              <a:gd name="connsiteY4" fmla="*/ 124691 h 1066800"/>
              <a:gd name="connsiteX0" fmla="*/ 581891 w 2680854"/>
              <a:gd name="connsiteY0" fmla="*/ 0 h 942109"/>
              <a:gd name="connsiteX1" fmla="*/ 2389909 w 2680854"/>
              <a:gd name="connsiteY1" fmla="*/ 110836 h 942109"/>
              <a:gd name="connsiteX2" fmla="*/ 2680854 w 2680854"/>
              <a:gd name="connsiteY2" fmla="*/ 942109 h 942109"/>
              <a:gd name="connsiteX3" fmla="*/ 0 w 2680854"/>
              <a:gd name="connsiteY3" fmla="*/ 692727 h 942109"/>
              <a:gd name="connsiteX4" fmla="*/ 581891 w 2680854"/>
              <a:gd name="connsiteY4" fmla="*/ 0 h 942109"/>
              <a:gd name="connsiteX0" fmla="*/ 581891 w 2680854"/>
              <a:gd name="connsiteY0" fmla="*/ 0 h 942109"/>
              <a:gd name="connsiteX1" fmla="*/ 2417618 w 2680854"/>
              <a:gd name="connsiteY1" fmla="*/ 124691 h 942109"/>
              <a:gd name="connsiteX2" fmla="*/ 2680854 w 2680854"/>
              <a:gd name="connsiteY2" fmla="*/ 942109 h 942109"/>
              <a:gd name="connsiteX3" fmla="*/ 0 w 2680854"/>
              <a:gd name="connsiteY3" fmla="*/ 692727 h 942109"/>
              <a:gd name="connsiteX4" fmla="*/ 581891 w 2680854"/>
              <a:gd name="connsiteY4" fmla="*/ 0 h 942109"/>
              <a:gd name="connsiteX0" fmla="*/ 581891 w 2417618"/>
              <a:gd name="connsiteY0" fmla="*/ 0 h 692727"/>
              <a:gd name="connsiteX1" fmla="*/ 2417618 w 2417618"/>
              <a:gd name="connsiteY1" fmla="*/ 124691 h 692727"/>
              <a:gd name="connsiteX2" fmla="*/ 1891145 w 2417618"/>
              <a:gd name="connsiteY2" fmla="*/ 692727 h 692727"/>
              <a:gd name="connsiteX3" fmla="*/ 0 w 2417618"/>
              <a:gd name="connsiteY3" fmla="*/ 692727 h 692727"/>
              <a:gd name="connsiteX4" fmla="*/ 581891 w 2417618"/>
              <a:gd name="connsiteY4" fmla="*/ 0 h 692727"/>
              <a:gd name="connsiteX0" fmla="*/ 595745 w 2417618"/>
              <a:gd name="connsiteY0" fmla="*/ 13855 h 568036"/>
              <a:gd name="connsiteX1" fmla="*/ 2417618 w 2417618"/>
              <a:gd name="connsiteY1" fmla="*/ 0 h 568036"/>
              <a:gd name="connsiteX2" fmla="*/ 1891145 w 2417618"/>
              <a:gd name="connsiteY2" fmla="*/ 568036 h 568036"/>
              <a:gd name="connsiteX3" fmla="*/ 0 w 2417618"/>
              <a:gd name="connsiteY3" fmla="*/ 568036 h 568036"/>
              <a:gd name="connsiteX4" fmla="*/ 595745 w 2417618"/>
              <a:gd name="connsiteY4" fmla="*/ 13855 h 568036"/>
              <a:gd name="connsiteX0" fmla="*/ 595745 w 2445327"/>
              <a:gd name="connsiteY0" fmla="*/ 0 h 554181"/>
              <a:gd name="connsiteX1" fmla="*/ 2445327 w 2445327"/>
              <a:gd name="connsiteY1" fmla="*/ 0 h 554181"/>
              <a:gd name="connsiteX2" fmla="*/ 1891145 w 2445327"/>
              <a:gd name="connsiteY2" fmla="*/ 554181 h 554181"/>
              <a:gd name="connsiteX3" fmla="*/ 0 w 2445327"/>
              <a:gd name="connsiteY3" fmla="*/ 554181 h 554181"/>
              <a:gd name="connsiteX4" fmla="*/ 595745 w 2445327"/>
              <a:gd name="connsiteY4" fmla="*/ 0 h 55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5327" h="554181">
                <a:moveTo>
                  <a:pt x="595745" y="0"/>
                </a:moveTo>
                <a:lnTo>
                  <a:pt x="2445327" y="0"/>
                </a:lnTo>
                <a:lnTo>
                  <a:pt x="1891145" y="554181"/>
                </a:lnTo>
                <a:lnTo>
                  <a:pt x="0" y="554181"/>
                </a:lnTo>
                <a:lnTo>
                  <a:pt x="595745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895600" y="4627418"/>
            <a:ext cx="0" cy="1620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4" idx="0"/>
          </p:cNvCxnSpPr>
          <p:nvPr/>
        </p:nvCxnSpPr>
        <p:spPr>
          <a:xfrm>
            <a:off x="1565564" y="4101062"/>
            <a:ext cx="41563" cy="1593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11382" y="5874327"/>
            <a:ext cx="18842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11382" y="5195455"/>
            <a:ext cx="18842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11382" y="4856076"/>
            <a:ext cx="18842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11382" y="5555672"/>
            <a:ext cx="18842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551709" y="4707060"/>
            <a:ext cx="18842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60406" y="4376930"/>
            <a:ext cx="18842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560406" y="5031999"/>
            <a:ext cx="18842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895600" y="5365898"/>
            <a:ext cx="540327" cy="508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904297" y="4343402"/>
            <a:ext cx="540327" cy="508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904298" y="4693308"/>
            <a:ext cx="540327" cy="508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905991" y="5053364"/>
            <a:ext cx="540327" cy="508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014846" y="4725505"/>
            <a:ext cx="540327" cy="471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030189" y="5031999"/>
            <a:ext cx="556156" cy="516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014362" y="5334003"/>
            <a:ext cx="571983" cy="528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025238" y="4384018"/>
            <a:ext cx="540327" cy="471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586345" y="5334003"/>
            <a:ext cx="18842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470563" y="5620112"/>
            <a:ext cx="891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Surface Pressure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3491344" y="5203509"/>
            <a:ext cx="891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800 mb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3491344" y="4859968"/>
            <a:ext cx="891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</a:t>
            </a:r>
            <a:r>
              <a:rPr lang="en-US" sz="1400" dirty="0" smtClean="0"/>
              <a:t>00 mb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3474341" y="4551848"/>
            <a:ext cx="891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400 mb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467794" y="4230129"/>
            <a:ext cx="891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  <a:r>
              <a:rPr lang="en-US" sz="1400" dirty="0" smtClean="0"/>
              <a:t>00 mb</a:t>
            </a:r>
            <a:endParaRPr lang="en-US" sz="1400" dirty="0"/>
          </a:p>
        </p:txBody>
      </p:sp>
      <p:sp>
        <p:nvSpPr>
          <p:cNvPr id="46" name="Oval 45"/>
          <p:cNvSpPr/>
          <p:nvPr/>
        </p:nvSpPr>
        <p:spPr>
          <a:xfrm>
            <a:off x="6151597" y="4044228"/>
            <a:ext cx="2095566" cy="2018271"/>
          </a:xfrm>
          <a:prstGeom prst="ellipse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8992401" y="3600838"/>
            <a:ext cx="18573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case:</a:t>
            </a:r>
          </a:p>
          <a:p>
            <a:endParaRPr lang="en-US" dirty="0"/>
          </a:p>
          <a:p>
            <a:r>
              <a:rPr lang="en-US" dirty="0" smtClean="0"/>
              <a:t>Planet with no external heat source (i.e. the Sun)</a:t>
            </a:r>
          </a:p>
          <a:p>
            <a:endParaRPr lang="en-US" dirty="0"/>
          </a:p>
          <a:p>
            <a:r>
              <a:rPr lang="en-US" b="1" dirty="0" smtClean="0"/>
              <a:t>Assuming IDEAL CONDITIONS</a:t>
            </a:r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23278" y="6403099"/>
            <a:ext cx="197232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775854" y="4693308"/>
            <a:ext cx="0" cy="15550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778074" y="5534834"/>
            <a:ext cx="897216" cy="8274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95946" y="4384017"/>
            <a:ext cx="427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z</a:t>
            </a:r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549195" y="5557833"/>
            <a:ext cx="427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895600" y="6174568"/>
            <a:ext cx="427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2071657" y="5943600"/>
            <a:ext cx="951461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Geopotential Surfaces (and thus wind) with time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00100" y="2328863"/>
            <a:ext cx="2586038" cy="24003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39100" y="2328863"/>
            <a:ext cx="2586038" cy="24003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19600" y="2328863"/>
            <a:ext cx="2586038" cy="24003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543298" y="3357563"/>
            <a:ext cx="819150" cy="371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112794" y="3357562"/>
            <a:ext cx="819150" cy="371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419600" y="3464733"/>
            <a:ext cx="2586039" cy="871538"/>
          </a:xfrm>
          <a:custGeom>
            <a:avLst/>
            <a:gdLst>
              <a:gd name="connsiteX0" fmla="*/ 0 w 2528887"/>
              <a:gd name="connsiteY0" fmla="*/ 814550 h 871700"/>
              <a:gd name="connsiteX1" fmla="*/ 1200150 w 2528887"/>
              <a:gd name="connsiteY1" fmla="*/ 162 h 871700"/>
              <a:gd name="connsiteX2" fmla="*/ 2528887 w 2528887"/>
              <a:gd name="connsiteY2" fmla="*/ 871700 h 8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8887" h="871700">
                <a:moveTo>
                  <a:pt x="0" y="814550"/>
                </a:moveTo>
                <a:cubicBezTo>
                  <a:pt x="389334" y="402593"/>
                  <a:pt x="778669" y="-9363"/>
                  <a:pt x="1200150" y="162"/>
                </a:cubicBezTo>
                <a:cubicBezTo>
                  <a:pt x="1621631" y="9687"/>
                  <a:pt x="2528887" y="871700"/>
                  <a:pt x="2528887" y="8717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443413" y="2428449"/>
            <a:ext cx="2514600" cy="1229151"/>
          </a:xfrm>
          <a:custGeom>
            <a:avLst/>
            <a:gdLst>
              <a:gd name="connsiteX0" fmla="*/ 0 w 2514600"/>
              <a:gd name="connsiteY0" fmla="*/ 1229151 h 1229151"/>
              <a:gd name="connsiteX1" fmla="*/ 414337 w 2514600"/>
              <a:gd name="connsiteY1" fmla="*/ 757664 h 1229151"/>
              <a:gd name="connsiteX2" fmla="*/ 1100137 w 2514600"/>
              <a:gd name="connsiteY2" fmla="*/ 426 h 1229151"/>
              <a:gd name="connsiteX3" fmla="*/ 1800225 w 2514600"/>
              <a:gd name="connsiteY3" fmla="*/ 657651 h 1229151"/>
              <a:gd name="connsiteX4" fmla="*/ 2514600 w 2514600"/>
              <a:gd name="connsiteY4" fmla="*/ 1186289 h 122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1229151">
                <a:moveTo>
                  <a:pt x="0" y="1229151"/>
                </a:moveTo>
                <a:cubicBezTo>
                  <a:pt x="115490" y="1095801"/>
                  <a:pt x="230981" y="962451"/>
                  <a:pt x="414337" y="757664"/>
                </a:cubicBezTo>
                <a:cubicBezTo>
                  <a:pt x="597693" y="552877"/>
                  <a:pt x="869156" y="17095"/>
                  <a:pt x="1100137" y="426"/>
                </a:cubicBezTo>
                <a:cubicBezTo>
                  <a:pt x="1331118" y="-16243"/>
                  <a:pt x="1564481" y="460007"/>
                  <a:pt x="1800225" y="657651"/>
                </a:cubicBezTo>
                <a:cubicBezTo>
                  <a:pt x="2035969" y="855295"/>
                  <a:pt x="2390775" y="1091039"/>
                  <a:pt x="2514600" y="1186289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443413" y="2941533"/>
            <a:ext cx="2514600" cy="973242"/>
          </a:xfrm>
          <a:custGeom>
            <a:avLst/>
            <a:gdLst>
              <a:gd name="connsiteX0" fmla="*/ 0 w 2514600"/>
              <a:gd name="connsiteY0" fmla="*/ 958955 h 973242"/>
              <a:gd name="connsiteX1" fmla="*/ 571500 w 2514600"/>
              <a:gd name="connsiteY1" fmla="*/ 473180 h 973242"/>
              <a:gd name="connsiteX2" fmla="*/ 1028700 w 2514600"/>
              <a:gd name="connsiteY2" fmla="*/ 1692 h 973242"/>
              <a:gd name="connsiteX3" fmla="*/ 1528762 w 2514600"/>
              <a:gd name="connsiteY3" fmla="*/ 330305 h 973242"/>
              <a:gd name="connsiteX4" fmla="*/ 2071687 w 2514600"/>
              <a:gd name="connsiteY4" fmla="*/ 716067 h 973242"/>
              <a:gd name="connsiteX5" fmla="*/ 2514600 w 2514600"/>
              <a:gd name="connsiteY5" fmla="*/ 973242 h 97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4600" h="973242">
                <a:moveTo>
                  <a:pt x="0" y="958955"/>
                </a:moveTo>
                <a:cubicBezTo>
                  <a:pt x="200025" y="795839"/>
                  <a:pt x="400050" y="632724"/>
                  <a:pt x="571500" y="473180"/>
                </a:cubicBezTo>
                <a:cubicBezTo>
                  <a:pt x="742950" y="313636"/>
                  <a:pt x="869156" y="25504"/>
                  <a:pt x="1028700" y="1692"/>
                </a:cubicBezTo>
                <a:cubicBezTo>
                  <a:pt x="1188244" y="-22121"/>
                  <a:pt x="1354931" y="211243"/>
                  <a:pt x="1528762" y="330305"/>
                </a:cubicBezTo>
                <a:cubicBezTo>
                  <a:pt x="1702593" y="449367"/>
                  <a:pt x="1907381" y="608911"/>
                  <a:pt x="2071687" y="716067"/>
                </a:cubicBezTo>
                <a:cubicBezTo>
                  <a:pt x="2235993" y="823223"/>
                  <a:pt x="2440781" y="927998"/>
                  <a:pt x="2514600" y="973242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18321624">
            <a:off x="3779149" y="4138663"/>
            <a:ext cx="3588273" cy="3238049"/>
          </a:xfrm>
          <a:prstGeom prst="arc">
            <a:avLst>
              <a:gd name="adj1" fmla="val 16826972"/>
              <a:gd name="adj2" fmla="val 111684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800100" y="2686051"/>
            <a:ext cx="25860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00100" y="3464730"/>
            <a:ext cx="25860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00100" y="4171949"/>
            <a:ext cx="25860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00100" y="4457700"/>
            <a:ext cx="25860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115050" y="2686051"/>
            <a:ext cx="442913" cy="3569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700588" y="2657092"/>
            <a:ext cx="381001" cy="4147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110288" y="3150197"/>
            <a:ext cx="442913" cy="3569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754165" y="3085289"/>
            <a:ext cx="381001" cy="4147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28688" y="5043488"/>
            <a:ext cx="2285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No motion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443413" y="4838023"/>
            <a:ext cx="2912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Disturbance caused by uneven heating of Earth’s atmosphere</a:t>
            </a:r>
            <a:endParaRPr lang="en-US" dirty="0"/>
          </a:p>
        </p:txBody>
      </p:sp>
      <p:sp>
        <p:nvSpPr>
          <p:cNvPr id="30" name="Arc 29"/>
          <p:cNvSpPr/>
          <p:nvPr/>
        </p:nvSpPr>
        <p:spPr>
          <a:xfrm rot="18888887">
            <a:off x="6998934" y="3107444"/>
            <a:ext cx="4152900" cy="3629239"/>
          </a:xfrm>
          <a:prstGeom prst="arc">
            <a:avLst>
              <a:gd name="adj1" fmla="val 16929595"/>
              <a:gd name="adj2" fmla="val 10796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 rot="7612419">
            <a:off x="7330716" y="706451"/>
            <a:ext cx="4152900" cy="3629239"/>
          </a:xfrm>
          <a:prstGeom prst="arc">
            <a:avLst>
              <a:gd name="adj1" fmla="val 16929595"/>
              <a:gd name="adj2" fmla="val 10796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8058150" y="2507493"/>
            <a:ext cx="2528888" cy="421445"/>
          </a:xfrm>
          <a:custGeom>
            <a:avLst/>
            <a:gdLst>
              <a:gd name="connsiteX0" fmla="*/ 0 w 2528888"/>
              <a:gd name="connsiteY0" fmla="*/ 407157 h 421445"/>
              <a:gd name="connsiteX1" fmla="*/ 471488 w 2528888"/>
              <a:gd name="connsiteY1" fmla="*/ 249995 h 421445"/>
              <a:gd name="connsiteX2" fmla="*/ 1000125 w 2528888"/>
              <a:gd name="connsiteY2" fmla="*/ 35682 h 421445"/>
              <a:gd name="connsiteX3" fmla="*/ 1400175 w 2528888"/>
              <a:gd name="connsiteY3" fmla="*/ 21395 h 421445"/>
              <a:gd name="connsiteX4" fmla="*/ 2000250 w 2528888"/>
              <a:gd name="connsiteY4" fmla="*/ 249995 h 421445"/>
              <a:gd name="connsiteX5" fmla="*/ 2528888 w 2528888"/>
              <a:gd name="connsiteY5" fmla="*/ 421445 h 42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8888" h="421445">
                <a:moveTo>
                  <a:pt x="0" y="407157"/>
                </a:moveTo>
                <a:cubicBezTo>
                  <a:pt x="152400" y="359532"/>
                  <a:pt x="304801" y="311907"/>
                  <a:pt x="471488" y="249995"/>
                </a:cubicBezTo>
                <a:cubicBezTo>
                  <a:pt x="638176" y="188082"/>
                  <a:pt x="845344" y="73782"/>
                  <a:pt x="1000125" y="35682"/>
                </a:cubicBezTo>
                <a:cubicBezTo>
                  <a:pt x="1154906" y="-2418"/>
                  <a:pt x="1233488" y="-14324"/>
                  <a:pt x="1400175" y="21395"/>
                </a:cubicBezTo>
                <a:cubicBezTo>
                  <a:pt x="1566863" y="57114"/>
                  <a:pt x="1812131" y="183320"/>
                  <a:pt x="2000250" y="249995"/>
                </a:cubicBezTo>
                <a:cubicBezTo>
                  <a:pt x="2188369" y="316670"/>
                  <a:pt x="2431257" y="390489"/>
                  <a:pt x="2528888" y="4214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8536466">
            <a:off x="7938372" y="3294390"/>
            <a:ext cx="1273969" cy="1500367"/>
          </a:xfrm>
          <a:prstGeom prst="arc">
            <a:avLst>
              <a:gd name="adj1" fmla="val 18844202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rot="4619436">
            <a:off x="9359095" y="3348257"/>
            <a:ext cx="1273969" cy="1500367"/>
          </a:xfrm>
          <a:prstGeom prst="arc">
            <a:avLst>
              <a:gd name="adj1" fmla="val 18844202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9142699" y="4295695"/>
            <a:ext cx="694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L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078894" y="2672210"/>
            <a:ext cx="694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H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8575356" y="2718215"/>
            <a:ext cx="240032" cy="2233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9639754" y="2686051"/>
            <a:ext cx="240032" cy="2233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727756" y="3212997"/>
            <a:ext cx="159064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94540" y="3222518"/>
            <a:ext cx="159064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795514" y="4414868"/>
            <a:ext cx="240032" cy="2233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9545801" y="4393533"/>
            <a:ext cx="240032" cy="2233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666796" y="2797710"/>
            <a:ext cx="45719" cy="66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9747883" y="2778657"/>
            <a:ext cx="45719" cy="66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8790620" y="3264441"/>
            <a:ext cx="45719" cy="66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676458" y="3278733"/>
            <a:ext cx="45719" cy="66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8796430" y="4401192"/>
            <a:ext cx="36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x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546157" y="4396008"/>
            <a:ext cx="36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x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39100" y="4850573"/>
            <a:ext cx="2688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Thermal wind balance, atmosphere in equilibrium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57163" y="2521070"/>
            <a:ext cx="488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  <a:r>
              <a:rPr lang="en-US" sz="1400" dirty="0" smtClean="0"/>
              <a:t>00 mb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157163" y="3166544"/>
            <a:ext cx="488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400 mb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153992" y="3859051"/>
            <a:ext cx="488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600 mb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153182" y="4304464"/>
            <a:ext cx="488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800 mb</a:t>
            </a:r>
            <a:endParaRPr lang="en-US" sz="1400" dirty="0"/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3386138" y="3043024"/>
            <a:ext cx="1509712" cy="273087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114550" y="5943600"/>
            <a:ext cx="1100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   ɸ</a:t>
            </a:r>
            <a:endParaRPr lang="en-US" sz="2400" dirty="0"/>
          </a:p>
        </p:txBody>
      </p:sp>
      <p:sp>
        <p:nvSpPr>
          <p:cNvPr id="62" name="Triangle 61"/>
          <p:cNvSpPr/>
          <p:nvPr/>
        </p:nvSpPr>
        <p:spPr>
          <a:xfrm rot="10800000">
            <a:off x="2383411" y="6110787"/>
            <a:ext cx="187452" cy="17830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1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36" y="4739946"/>
            <a:ext cx="3855855" cy="52644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595663" y="2042048"/>
            <a:ext cx="1871649" cy="453682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738532" y="4145241"/>
            <a:ext cx="1585913" cy="2317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738532" y="2198517"/>
            <a:ext cx="1585913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6" y="94309"/>
            <a:ext cx="9998077" cy="1400530"/>
          </a:xfrm>
        </p:spPr>
        <p:txBody>
          <a:bodyPr/>
          <a:lstStyle/>
          <a:p>
            <a:r>
              <a:rPr lang="en-US" sz="3600" dirty="0" smtClean="0"/>
              <a:t>How can one actually solve for how (geostrophic) wind and geopotential surfaces evolve?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72" y="2650782"/>
            <a:ext cx="2625727" cy="8752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271" y="1898835"/>
            <a:ext cx="2625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Thermal Wind Balance Equation</a:t>
            </a:r>
            <a:endParaRPr lang="en-US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419139" y="3871179"/>
            <a:ext cx="2625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Decomposes to this in vertical </a:t>
            </a:r>
            <a:r>
              <a:rPr lang="en-US" sz="1600" dirty="0" smtClean="0"/>
              <a:t>z or pressure </a:t>
            </a:r>
            <a:r>
              <a:rPr lang="en-US" sz="1600" dirty="0" smtClean="0"/>
              <a:t>coordinates</a:t>
            </a:r>
            <a:endParaRPr lang="en-US" sz="1600" dirty="0"/>
          </a:p>
        </p:txBody>
      </p:sp>
      <p:sp>
        <p:nvSpPr>
          <p:cNvPr id="10" name="Down Arrow 9"/>
          <p:cNvSpPr/>
          <p:nvPr/>
        </p:nvSpPr>
        <p:spPr>
          <a:xfrm>
            <a:off x="1431966" y="3600093"/>
            <a:ext cx="600075" cy="296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24672" y="4803142"/>
            <a:ext cx="1781443" cy="400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192472" y="4777714"/>
            <a:ext cx="1873118" cy="4509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38532" y="2198516"/>
            <a:ext cx="15859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 = </a:t>
            </a:r>
            <a:r>
              <a:rPr lang="en-US" dirty="0" smtClean="0"/>
              <a:t>gas constant for dry air</a:t>
            </a:r>
            <a:endParaRPr lang="en-US" dirty="0" smtClean="0"/>
          </a:p>
          <a:p>
            <a:r>
              <a:rPr lang="en-US" dirty="0" smtClean="0"/>
              <a:t>P = pressure</a:t>
            </a:r>
          </a:p>
          <a:p>
            <a:r>
              <a:rPr lang="en-US" dirty="0" smtClean="0"/>
              <a:t>f = Coriolis parameter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762696" y="4145240"/>
            <a:ext cx="195242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 = 2Ωsinɸ</a:t>
            </a:r>
          </a:p>
          <a:p>
            <a:endParaRPr lang="en-US" dirty="0"/>
          </a:p>
          <a:p>
            <a:r>
              <a:rPr lang="en-US" sz="1600" dirty="0" smtClean="0"/>
              <a:t>Ω = 7.2921E-5 </a:t>
            </a:r>
          </a:p>
          <a:p>
            <a:r>
              <a:rPr lang="en-US" sz="1600" dirty="0" smtClean="0"/>
              <a:t>rad/s and </a:t>
            </a:r>
          </a:p>
          <a:p>
            <a:r>
              <a:rPr lang="en-US" sz="1600" dirty="0" smtClean="0"/>
              <a:t>ɸ = latitude</a:t>
            </a:r>
          </a:p>
          <a:p>
            <a:endParaRPr lang="en-US" sz="1600" dirty="0"/>
          </a:p>
          <a:p>
            <a:r>
              <a:rPr lang="en-US" sz="1600" dirty="0" smtClean="0"/>
              <a:t>dely =  111319.488</a:t>
            </a:r>
          </a:p>
          <a:p>
            <a:r>
              <a:rPr lang="en-US" sz="1600" dirty="0" smtClean="0"/>
              <a:t>cos(ɸ)</a:t>
            </a:r>
            <a:endParaRPr lang="en-US" sz="16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050446" y="2650782"/>
            <a:ext cx="42719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For simulation, combination of: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b="1" dirty="0" smtClean="0"/>
              <a:t>Real data </a:t>
            </a:r>
            <a:r>
              <a:rPr lang="en-US" dirty="0" smtClean="0"/>
              <a:t>(radiosonde data provided by University of Wisconsin)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Heat conduction equation </a:t>
            </a:r>
            <a:r>
              <a:rPr lang="en-US" dirty="0" smtClean="0"/>
              <a:t>(for evolution of geopotential surfaces)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Runge-Kutta method </a:t>
            </a:r>
            <a:r>
              <a:rPr lang="en-US" dirty="0" smtClean="0"/>
              <a:t>(solving for geostrophic component of wind)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17" y="5513104"/>
            <a:ext cx="3843274" cy="625807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V="1">
            <a:off x="192472" y="5625982"/>
            <a:ext cx="1781443" cy="400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242526" y="5562783"/>
            <a:ext cx="1873118" cy="4509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2319" y="6202110"/>
            <a:ext cx="3938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Z -&gt; height of constant pressure surface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918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Animations</a:t>
            </a:r>
            <a:endParaRPr lang="en-US" dirty="0"/>
          </a:p>
        </p:txBody>
      </p:sp>
      <p:pic>
        <p:nvPicPr>
          <p:cNvPr id="4" name="ezgif.com-gif-make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1655" y="2649893"/>
            <a:ext cx="5460339" cy="3531690"/>
          </a:xfrm>
          <a:prstGeom prst="rect">
            <a:avLst/>
          </a:prstGeom>
        </p:spPr>
      </p:pic>
      <p:pic>
        <p:nvPicPr>
          <p:cNvPr id="5" name="ezgif.com-gif-to-mp4-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13582" y="2649894"/>
            <a:ext cx="5661650" cy="35316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7869" y="1648487"/>
            <a:ext cx="4236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Evolution of Geopotential </a:t>
            </a:r>
          </a:p>
          <a:p>
            <a:pPr algn="ctr"/>
            <a:r>
              <a:rPr lang="en-US" u="sng" dirty="0" smtClean="0"/>
              <a:t>Surface Elevations 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299928" y="1648487"/>
            <a:ext cx="4236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Evolution of Geostrophic Component of the Wind (Zonal)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88999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weather.uwyo.edu/upperair/sounding.html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https://www.spc.noaa.gov/exper/soundings/19112612_OBS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https://rda.ucar.edu/datasets/ds627.1/docs/Pressure_and_isentropic_levels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https://www.google.com/url?sa=i&amp;rct=j&amp;q=&amp;esrc=s&amp;source=images&amp;cd=&amp;</a:t>
            </a:r>
            <a:r>
              <a:rPr lang="en-US" dirty="0" smtClean="0">
                <a:hlinkClick r:id="rId5"/>
              </a:rPr>
              <a:t>cad=rja&amp;uact=8&amp;ved=2ahUKEwivqav3wp_mAhWHvp4KHZXGBucQjhx6BAgBEAI&amp;url=https%3A%2F%2Fslideplayer.com%2Fslide%2F4330068%2F&amp;psig=AOvVaw1xHKqYyITDpxLN9urtP5zm&amp;ust=1575670127114413</a:t>
            </a:r>
            <a:endParaRPr lang="en-US" dirty="0" smtClean="0"/>
          </a:p>
          <a:p>
            <a:r>
              <a:rPr lang="en-US" dirty="0">
                <a:hlinkClick r:id="rId6"/>
              </a:rPr>
              <a:t>https://www.google.com/url?sa=i&amp;rct=j&amp;q=&amp;esrc=s&amp;source=images&amp;cd=&amp;</a:t>
            </a:r>
            <a:r>
              <a:rPr lang="en-US" dirty="0" smtClean="0">
                <a:hlinkClick r:id="rId6"/>
              </a:rPr>
              <a:t>cad=rja&amp;uact=8&amp;ved=2ahUKEwioiZ6Nxp_mAhVxCTQIHelQAt4Qjhx6BAgBEAI&amp;url=https%3A%2F%2Fslideplayer.com%2Fslide%2F4767713%2F&amp;psig=AOvVaw2EYVUlO1ILmUlmpW33lIiV&amp;ust=1575670851152123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72794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1311</TotalTime>
  <Words>260</Words>
  <Application>Microsoft Macintosh PowerPoint</Application>
  <PresentationFormat>Widescreen</PresentationFormat>
  <Paragraphs>64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Century Gothic</vt:lpstr>
      <vt:lpstr>Wingdings 3</vt:lpstr>
      <vt:lpstr>Arial</vt:lpstr>
      <vt:lpstr>Ion</vt:lpstr>
      <vt:lpstr>Evolution of Thermal Wind Balance in Atmosphere</vt:lpstr>
      <vt:lpstr>How do you get wind?</vt:lpstr>
      <vt:lpstr>Evolution of Geopotential Surfaces (and thus wind) with time</vt:lpstr>
      <vt:lpstr>How can one actually solve for how (geostrophic) wind and geopotential surfaces evolve?</vt:lpstr>
      <vt:lpstr>Animations</vt:lpstr>
      <vt:lpstr>Sources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of Thermal Wind Balance in Atmosphere</dc:title>
  <dc:creator>cdorsay@verizon.net</dc:creator>
  <cp:lastModifiedBy>cdorsay@verizon.net</cp:lastModifiedBy>
  <cp:revision>18</cp:revision>
  <dcterms:created xsi:type="dcterms:W3CDTF">2019-12-03T22:53:51Z</dcterms:created>
  <dcterms:modified xsi:type="dcterms:W3CDTF">2019-12-05T22:25:45Z</dcterms:modified>
</cp:coreProperties>
</file>