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7B6EA-65A7-B542-8A10-6981BF7D2B5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D18AE-A5F6-3147-A73E-4CBA9B07C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D18AE-A5F6-3147-A73E-4CBA9B07C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6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4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5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4EBB-C076-2C43-BE5C-13B0981E6129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7987-D257-0740-86CA-BFCD2CA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33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376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ell MT"/>
                <a:cs typeface="Bell MT"/>
              </a:rPr>
              <a:t>Rudimentary Rockets</a:t>
            </a:r>
            <a:endParaRPr lang="en-US" sz="6000" b="1" dirty="0">
              <a:latin typeface="Bell MT"/>
              <a:cs typeface="Bell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3786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/>
                <a:cs typeface="Bell MT"/>
              </a:rPr>
              <a:t>Lauren Koch</a:t>
            </a:r>
            <a:endParaRPr lang="en-US" sz="2800" dirty="0">
              <a:latin typeface="Bell MT"/>
              <a:cs typeface="Bell M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3" y="108856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0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2600"/>
            <a:ext cx="8976908" cy="65585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Bell MT"/>
                <a:cs typeface="Bell MT"/>
              </a:rPr>
              <a:t>Variations on the Runge-Kutta method are applied for each stage</a:t>
            </a:r>
          </a:p>
          <a:p>
            <a:pPr lvl="1" algn="ctr"/>
            <a:endParaRPr lang="en-US" dirty="0">
              <a:latin typeface="Bell MT"/>
              <a:cs typeface="Bell M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5215" y="2036964"/>
            <a:ext cx="8131226" cy="973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Bell MT"/>
                <a:cs typeface="Bell MT"/>
              </a:rPr>
              <a:t>Rocket parameters: </a:t>
            </a:r>
            <a:r>
              <a:rPr lang="en-US" sz="2800" dirty="0" smtClean="0">
                <a:latin typeface="Bell MT"/>
                <a:cs typeface="Bell MT"/>
              </a:rPr>
              <a:t>rocket mass, fuel mass, burn rate, velocity of fuel ejection, drag coefficient, reference area</a:t>
            </a:r>
          </a:p>
          <a:p>
            <a:pPr lvl="1"/>
            <a:endParaRPr lang="en-US" sz="2400" dirty="0">
              <a:latin typeface="Bell MT"/>
              <a:cs typeface="Bell M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5215" y="3027054"/>
            <a:ext cx="8131226" cy="1216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latin typeface="Bell MT"/>
                <a:cs typeface="Bell MT"/>
              </a:rPr>
              <a:t>Planet parameters: </a:t>
            </a:r>
            <a:r>
              <a:rPr lang="en-US" sz="2600" dirty="0" smtClean="0">
                <a:latin typeface="Bell MT"/>
                <a:cs typeface="Bell MT"/>
              </a:rPr>
              <a:t>mass, radius, molar mass of </a:t>
            </a:r>
            <a:r>
              <a:rPr lang="en-US" sz="2600" dirty="0" smtClean="0">
                <a:latin typeface="Bell MT"/>
                <a:cs typeface="Bell MT"/>
              </a:rPr>
              <a:t>atmosphere, average </a:t>
            </a:r>
            <a:r>
              <a:rPr lang="en-US" sz="2600" dirty="0" smtClean="0">
                <a:latin typeface="Bell MT"/>
                <a:cs typeface="Bell MT"/>
              </a:rPr>
              <a:t>temperature, surface pressure</a:t>
            </a:r>
          </a:p>
          <a:p>
            <a:pPr lvl="1"/>
            <a:endParaRPr lang="en-US" sz="2600" dirty="0">
              <a:latin typeface="Bell MT"/>
              <a:cs typeface="Bell M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215" y="596020"/>
            <a:ext cx="8556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ll MT"/>
                <a:cs typeface="Bell MT"/>
              </a:rPr>
              <a:t>Calculates the flight path of a simple model rocket launched from a planet</a:t>
            </a:r>
            <a:endParaRPr lang="en-US" sz="3200" b="1" dirty="0"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283455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193045" y="284097"/>
            <a:ext cx="3374907" cy="2472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166" y="117442"/>
            <a:ext cx="1915478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Bell MT"/>
                <a:cs typeface="Bell MT"/>
              </a:rPr>
              <a:t>Stage 1</a:t>
            </a:r>
            <a:endParaRPr lang="en-US" sz="3200" u="sng" dirty="0">
              <a:latin typeface="Bell MT"/>
              <a:cs typeface="Bell M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167" y="2756872"/>
            <a:ext cx="1915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>
                <a:latin typeface="Bell MT"/>
                <a:cs typeface="Bell MT"/>
              </a:rPr>
              <a:t>Stage 2</a:t>
            </a:r>
            <a:endParaRPr lang="en-US" sz="3200" u="sng" dirty="0">
              <a:latin typeface="Bell MT"/>
              <a:cs typeface="Bell M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166" y="4595676"/>
            <a:ext cx="1915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>
                <a:latin typeface="Bell MT"/>
                <a:cs typeface="Bell MT"/>
              </a:rPr>
              <a:t>Stage 3</a:t>
            </a:r>
            <a:endParaRPr lang="en-US" sz="3200" u="sng" dirty="0">
              <a:latin typeface="Bell MT"/>
              <a:cs typeface="Bell M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166" y="1052199"/>
            <a:ext cx="4510078" cy="2103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Bell MT"/>
                <a:cs typeface="Bell MT"/>
              </a:rPr>
              <a:t>Proceeds until fuel is </a:t>
            </a:r>
            <a:r>
              <a:rPr lang="en-US" sz="2400" dirty="0" smtClean="0">
                <a:latin typeface="Bell MT"/>
                <a:cs typeface="Bell MT"/>
              </a:rPr>
              <a:t>exhausted</a:t>
            </a:r>
          </a:p>
          <a:p>
            <a:pPr algn="ctr"/>
            <a:r>
              <a:rPr lang="en-US" sz="2400" dirty="0" err="1" smtClean="0">
                <a:latin typeface="Bell MT"/>
                <a:cs typeface="Bell MT"/>
              </a:rPr>
              <a:t>dvdt</a:t>
            </a:r>
            <a:r>
              <a:rPr lang="en-US" sz="2400" dirty="0" smtClean="0">
                <a:latin typeface="Bell MT"/>
                <a:cs typeface="Bell MT"/>
              </a:rPr>
              <a:t> = (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th</a:t>
            </a:r>
            <a:r>
              <a:rPr lang="en-US" sz="2400" dirty="0" smtClean="0">
                <a:latin typeface="Bell MT"/>
                <a:cs typeface="Bell MT"/>
              </a:rPr>
              <a:t> </a:t>
            </a:r>
            <a:r>
              <a:rPr lang="mr-IN" sz="2400" dirty="0" smtClean="0">
                <a:latin typeface="Bell MT"/>
                <a:cs typeface="Bell MT"/>
              </a:rPr>
              <a:t>–</a:t>
            </a:r>
            <a:r>
              <a:rPr lang="en-US" sz="2400" dirty="0" smtClean="0">
                <a:latin typeface="Bell MT"/>
                <a:cs typeface="Bell MT"/>
              </a:rPr>
              <a:t> 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g</a:t>
            </a:r>
            <a:r>
              <a:rPr lang="en-US" sz="2400" dirty="0">
                <a:latin typeface="Bell MT"/>
                <a:cs typeface="Bell MT"/>
              </a:rPr>
              <a:t> </a:t>
            </a:r>
            <a:r>
              <a:rPr lang="mr-IN" sz="2400" dirty="0" smtClean="0">
                <a:latin typeface="Bell MT"/>
                <a:cs typeface="Bell MT"/>
              </a:rPr>
              <a:t>–</a:t>
            </a:r>
            <a:r>
              <a:rPr lang="en-US" sz="2400" dirty="0" smtClean="0">
                <a:latin typeface="Bell MT"/>
                <a:cs typeface="Bell MT"/>
              </a:rPr>
              <a:t> 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d</a:t>
            </a:r>
            <a:r>
              <a:rPr lang="en-US" sz="2400" dirty="0" smtClean="0">
                <a:latin typeface="Bell MT"/>
                <a:cs typeface="Bell MT"/>
              </a:rPr>
              <a:t>)/M(t)</a:t>
            </a:r>
            <a:endParaRPr lang="en-US" sz="2400" baseline="-25000" dirty="0" smtClean="0">
              <a:latin typeface="Bell MT"/>
              <a:cs typeface="Bell MT"/>
            </a:endParaRPr>
          </a:p>
          <a:p>
            <a:pPr algn="ctr"/>
            <a:r>
              <a:rPr lang="en-US" sz="2400" dirty="0">
                <a:latin typeface="Bell MT"/>
                <a:cs typeface="Bell MT"/>
              </a:rPr>
              <a:t>Compared against the </a:t>
            </a:r>
            <a:r>
              <a:rPr lang="en-US" sz="2400" dirty="0" err="1">
                <a:latin typeface="Bell MT"/>
                <a:cs typeface="Bell MT"/>
              </a:rPr>
              <a:t>Tsiolkovsky</a:t>
            </a:r>
            <a:r>
              <a:rPr lang="en-US" sz="2400" dirty="0">
                <a:latin typeface="Bell MT"/>
                <a:cs typeface="Bell MT"/>
              </a:rPr>
              <a:t> rocket equation</a:t>
            </a:r>
          </a:p>
          <a:p>
            <a:pPr algn="ctr"/>
            <a:endParaRPr lang="en-US" sz="2400" dirty="0" smtClean="0">
              <a:latin typeface="Bell MT"/>
              <a:cs typeface="Bell MT"/>
            </a:endParaRPr>
          </a:p>
          <a:p>
            <a:pPr lvl="1" algn="ctr"/>
            <a:endParaRPr lang="en-US" sz="2000" dirty="0">
              <a:latin typeface="Bell MT"/>
              <a:cs typeface="Bell M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166" y="3698297"/>
            <a:ext cx="4510079" cy="897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Bell MT"/>
                <a:cs typeface="Bell MT"/>
              </a:rPr>
              <a:t>Proceeds until maximum vertical height is achieved</a:t>
            </a:r>
          </a:p>
          <a:p>
            <a:pPr lvl="1" algn="ctr"/>
            <a:endParaRPr lang="en-US" sz="2000" dirty="0">
              <a:latin typeface="Bell MT"/>
              <a:cs typeface="Bell M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166" y="5586145"/>
            <a:ext cx="4510078" cy="998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Bell MT"/>
                <a:cs typeface="Bell MT"/>
              </a:rPr>
              <a:t>Proceeds until the rocket returns to the ground</a:t>
            </a:r>
          </a:p>
          <a:p>
            <a:pPr lvl="1" algn="ctr"/>
            <a:endParaRPr lang="en-US" sz="1800" dirty="0">
              <a:latin typeface="Bell MT"/>
              <a:cs typeface="Bell MT"/>
            </a:endParaRPr>
          </a:p>
        </p:txBody>
      </p:sp>
      <p:pic>
        <p:nvPicPr>
          <p:cNvPr id="10" name="Picture 9" descr="velocity (thrust gravity)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45" y="417161"/>
            <a:ext cx="3374907" cy="2339711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633921" y="3698297"/>
            <a:ext cx="4510079" cy="897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Bell MT"/>
                <a:cs typeface="Bell MT"/>
              </a:rPr>
              <a:t>dvdt</a:t>
            </a:r>
            <a:r>
              <a:rPr lang="en-US" sz="2400" dirty="0" smtClean="0">
                <a:latin typeface="Bell MT"/>
                <a:cs typeface="Bell MT"/>
              </a:rPr>
              <a:t> = (-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g</a:t>
            </a:r>
            <a:r>
              <a:rPr lang="en-US" sz="2400" dirty="0" smtClean="0">
                <a:latin typeface="Bell MT"/>
                <a:cs typeface="Bell MT"/>
              </a:rPr>
              <a:t> </a:t>
            </a:r>
            <a:r>
              <a:rPr lang="mr-IN" sz="2400" dirty="0" smtClean="0">
                <a:latin typeface="Bell MT"/>
                <a:cs typeface="Bell MT"/>
              </a:rPr>
              <a:t>–</a:t>
            </a:r>
            <a:r>
              <a:rPr lang="en-US" sz="2400" dirty="0" smtClean="0">
                <a:latin typeface="Bell MT"/>
                <a:cs typeface="Bell MT"/>
              </a:rPr>
              <a:t> 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d</a:t>
            </a:r>
            <a:r>
              <a:rPr lang="en-US" sz="2400" dirty="0" smtClean="0">
                <a:latin typeface="Bell MT"/>
                <a:cs typeface="Bell MT"/>
              </a:rPr>
              <a:t>)/M</a:t>
            </a:r>
            <a:endParaRPr lang="en-US" sz="2000" dirty="0">
              <a:latin typeface="Bell MT"/>
              <a:cs typeface="Bell M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33921" y="5586145"/>
            <a:ext cx="4510078" cy="998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Bell MT"/>
                <a:cs typeface="Bell MT"/>
              </a:rPr>
              <a:t>dvdt</a:t>
            </a:r>
            <a:r>
              <a:rPr lang="en-US" sz="2400" dirty="0" smtClean="0">
                <a:latin typeface="Bell MT"/>
                <a:cs typeface="Bell MT"/>
              </a:rPr>
              <a:t> = (-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g</a:t>
            </a:r>
            <a:r>
              <a:rPr lang="en-US" sz="2400" dirty="0">
                <a:latin typeface="Bell MT"/>
                <a:cs typeface="Bell MT"/>
              </a:rPr>
              <a:t> </a:t>
            </a:r>
            <a:r>
              <a:rPr lang="en-US" sz="2400" dirty="0" smtClean="0">
                <a:latin typeface="Bell MT"/>
                <a:cs typeface="Bell MT"/>
              </a:rPr>
              <a:t>+ </a:t>
            </a:r>
            <a:r>
              <a:rPr lang="en-US" sz="2400" dirty="0" err="1" smtClean="0">
                <a:latin typeface="Bell MT"/>
                <a:cs typeface="Bell MT"/>
              </a:rPr>
              <a:t>F</a:t>
            </a:r>
            <a:r>
              <a:rPr lang="en-US" sz="2400" baseline="-25000" dirty="0" err="1" smtClean="0">
                <a:latin typeface="Bell MT"/>
                <a:cs typeface="Bell MT"/>
              </a:rPr>
              <a:t>d</a:t>
            </a:r>
            <a:r>
              <a:rPr lang="en-US" sz="2400" dirty="0" smtClean="0">
                <a:latin typeface="Bell MT"/>
                <a:cs typeface="Bell MT"/>
              </a:rPr>
              <a:t>)/M</a:t>
            </a:r>
            <a:endParaRPr lang="en-US" sz="2400" dirty="0" smtClean="0">
              <a:latin typeface="Bell MT"/>
              <a:cs typeface="Bell MT"/>
            </a:endParaRPr>
          </a:p>
          <a:p>
            <a:pPr lvl="1" algn="ctr"/>
            <a:endParaRPr lang="en-US" sz="1800" dirty="0"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394895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126" y="508464"/>
            <a:ext cx="2997873" cy="54004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Rocket parameters</a:t>
            </a:r>
          </a:p>
          <a:p>
            <a:pPr lvl="1"/>
            <a:r>
              <a:rPr lang="en-US" sz="2000" dirty="0" smtClean="0"/>
              <a:t>10,000 kg rocket</a:t>
            </a:r>
          </a:p>
          <a:p>
            <a:pPr lvl="1"/>
            <a:r>
              <a:rPr lang="en-US" sz="2000" dirty="0" smtClean="0"/>
              <a:t>10,000 kg fuel</a:t>
            </a:r>
          </a:p>
          <a:p>
            <a:pPr lvl="1"/>
            <a:r>
              <a:rPr lang="en-US" sz="2000" dirty="0" smtClean="0"/>
              <a:t>100 kg/s burn rate</a:t>
            </a:r>
          </a:p>
          <a:p>
            <a:pPr lvl="1"/>
            <a:r>
              <a:rPr lang="en-US" sz="2000" dirty="0" smtClean="0"/>
              <a:t>7000 m/s fuel ejection velocity</a:t>
            </a:r>
          </a:p>
          <a:p>
            <a:pPr lvl="1"/>
            <a:r>
              <a:rPr lang="en-US" sz="2000" dirty="0" smtClean="0"/>
              <a:t>0.5 drag coefficient</a:t>
            </a:r>
          </a:p>
          <a:p>
            <a:pPr lvl="1"/>
            <a:r>
              <a:rPr lang="en-US" sz="2000" dirty="0" smtClean="0"/>
              <a:t>10 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reference area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Planet parameters (Earth)</a:t>
            </a:r>
          </a:p>
          <a:p>
            <a:pPr lvl="1"/>
            <a:r>
              <a:rPr lang="en-US" sz="2000" dirty="0" smtClean="0"/>
              <a:t>0.0286 molar mass of atmospheric gas</a:t>
            </a:r>
          </a:p>
          <a:p>
            <a:pPr lvl="1"/>
            <a:r>
              <a:rPr lang="en-US" sz="2000" dirty="0" smtClean="0"/>
              <a:t>282.32 K average temperature</a:t>
            </a:r>
          </a:p>
          <a:p>
            <a:pPr lvl="1"/>
            <a:r>
              <a:rPr lang="en-US" sz="2000" dirty="0" smtClean="0"/>
              <a:t>101,325 Pascal surface pressure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11" name="Picture 10" descr="rocketlaunch (1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7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8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182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Rudimentary Rockets</vt:lpstr>
      <vt:lpstr>PowerPoint Presentation</vt:lpstr>
      <vt:lpstr>Stage 1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Koch</dc:creator>
  <cp:lastModifiedBy>Lauren Koch</cp:lastModifiedBy>
  <cp:revision>17</cp:revision>
  <dcterms:created xsi:type="dcterms:W3CDTF">2019-12-02T03:40:49Z</dcterms:created>
  <dcterms:modified xsi:type="dcterms:W3CDTF">2019-12-04T15:37:34Z</dcterms:modified>
</cp:coreProperties>
</file>