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9720263" cy="64801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2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874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86000" y="3479040"/>
            <a:ext cx="874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68360" y="151596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86000" y="347904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68360" y="347904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2816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443760" y="1515960"/>
            <a:ext cx="2816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401880" y="1515960"/>
            <a:ext cx="2816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86000" y="3479040"/>
            <a:ext cx="2816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443760" y="3479040"/>
            <a:ext cx="2816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401880" y="3479040"/>
            <a:ext cx="2816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86000" y="1515960"/>
            <a:ext cx="8747640" cy="375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87476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426852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968360" y="1515960"/>
            <a:ext cx="426852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86000" y="258120"/>
            <a:ext cx="8747640" cy="501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68360" y="1515960"/>
            <a:ext cx="426852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86000" y="347904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426852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968360" y="151596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968360" y="347904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503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968360" y="1515960"/>
            <a:ext cx="426852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86000" y="3479040"/>
            <a:ext cx="87476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659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86000" y="258120"/>
            <a:ext cx="8747640" cy="108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503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86000" y="1515960"/>
            <a:ext cx="87476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61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59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29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9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74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64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9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9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9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9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86000" y="5902920"/>
            <a:ext cx="2264400" cy="446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324240" y="5902920"/>
            <a:ext cx="3080880" cy="446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969240" y="5902920"/>
            <a:ext cx="2264400" cy="446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62D87C2-615A-48A4-87AB-9CC04A45216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-312" y="1"/>
            <a:ext cx="9720263" cy="6480174"/>
          </a:xfrm>
          <a:prstGeom prst="rect">
            <a:avLst/>
          </a:prstGeom>
          <a:ln>
            <a:noFill/>
          </a:ln>
        </p:spPr>
      </p:pic>
      <p:sp>
        <p:nvSpPr>
          <p:cNvPr id="41" name="TextShape 1"/>
          <p:cNvSpPr txBox="1"/>
          <p:nvPr/>
        </p:nvSpPr>
        <p:spPr>
          <a:xfrm>
            <a:off x="485999" y="169504"/>
            <a:ext cx="8747640" cy="553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00" b="0" strike="noStrike" spc="-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</a:rPr>
              <a:t>Eclipsing Binary Transit Light Curves</a:t>
            </a:r>
          </a:p>
        </p:txBody>
      </p:sp>
      <p:sp>
        <p:nvSpPr>
          <p:cNvPr id="42" name="TextShape 2"/>
          <p:cNvSpPr txBox="1"/>
          <p:nvPr/>
        </p:nvSpPr>
        <p:spPr>
          <a:xfrm>
            <a:off x="1569775" y="5550430"/>
            <a:ext cx="5883120" cy="5631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659" b="0" strike="noStrike" spc="-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/>
              </a:rPr>
              <a:t>By Elliot Cantor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86000" y="258120"/>
            <a:ext cx="8747640" cy="108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5030" b="0" strike="noStrike" spc="-1">
                <a:latin typeface="Arial"/>
              </a:rPr>
              <a:t>Eclipsing Binary Transits</a:t>
            </a: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6965640" y="1567440"/>
            <a:ext cx="1322640" cy="934200"/>
          </a:xfrm>
          <a:prstGeom prst="rect">
            <a:avLst/>
          </a:prstGeom>
          <a:ln>
            <a:noFill/>
          </a:ln>
        </p:spPr>
      </p:pic>
      <p:sp>
        <p:nvSpPr>
          <p:cNvPr id="46" name="TextShape 2"/>
          <p:cNvSpPr txBox="1"/>
          <p:nvPr/>
        </p:nvSpPr>
        <p:spPr>
          <a:xfrm>
            <a:off x="5177064" y="1829974"/>
            <a:ext cx="2909880" cy="68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2060" b="0" strike="noStrike" spc="-1" dirty="0">
                <a:latin typeface="Arial"/>
              </a:rPr>
              <a:t> Transit Depth:</a:t>
            </a:r>
          </a:p>
        </p:txBody>
      </p:sp>
      <p:sp>
        <p:nvSpPr>
          <p:cNvPr id="47" name="TextShape 3"/>
          <p:cNvSpPr txBox="1"/>
          <p:nvPr/>
        </p:nvSpPr>
        <p:spPr>
          <a:xfrm>
            <a:off x="617040" y="1776240"/>
            <a:ext cx="4320720" cy="13589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60" b="0" strike="noStrike" spc="-1" dirty="0">
                <a:latin typeface="Arial"/>
              </a:rPr>
              <a:t>Light curves from eclipsing binary systems can mimic those from exoplanet transit but have secondary transits.</a:t>
            </a:r>
          </a:p>
        </p:txBody>
      </p:sp>
      <p:sp>
        <p:nvSpPr>
          <p:cNvPr id="48" name="TextShape 4"/>
          <p:cNvSpPr txBox="1"/>
          <p:nvPr/>
        </p:nvSpPr>
        <p:spPr>
          <a:xfrm>
            <a:off x="575280" y="3261600"/>
            <a:ext cx="4601784" cy="230994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60" b="0" strike="noStrike" spc="-1" dirty="0">
                <a:latin typeface="Arial"/>
              </a:rPr>
              <a:t>batman: </a:t>
            </a:r>
            <a:r>
              <a:rPr lang="en-US" sz="2060" b="0" strike="noStrike" spc="-1" dirty="0" err="1">
                <a:latin typeface="Arial"/>
              </a:rPr>
              <a:t>BAsic</a:t>
            </a:r>
            <a:r>
              <a:rPr lang="en-US" sz="2060" b="0" strike="noStrike" spc="-1" dirty="0">
                <a:latin typeface="Arial"/>
              </a:rPr>
              <a:t> Transit Model </a:t>
            </a:r>
          </a:p>
          <a:p>
            <a:pPr>
              <a:buClr>
                <a:srgbClr val="000000"/>
              </a:buClr>
              <a:buSzPct val="45000"/>
            </a:pPr>
            <a:r>
              <a:rPr lang="en-US" sz="2060" b="0" strike="noStrike" spc="-1" dirty="0">
                <a:latin typeface="Arial"/>
              </a:rPr>
              <a:t>   </a:t>
            </a:r>
            <a:r>
              <a:rPr lang="en-US" sz="2060" b="0" strike="noStrike" spc="-1" dirty="0" err="1">
                <a:latin typeface="Arial"/>
              </a:rPr>
              <a:t>cAlculatioN</a:t>
            </a:r>
            <a:r>
              <a:rPr lang="en-US" sz="2060" b="0" strike="noStrike" spc="-1" dirty="0">
                <a:latin typeface="Arial"/>
              </a:rPr>
              <a:t> in Python </a:t>
            </a:r>
          </a:p>
          <a:p>
            <a:pPr>
              <a:buClr>
                <a:srgbClr val="000000"/>
              </a:buClr>
              <a:buSzPct val="45000"/>
            </a:pPr>
            <a:r>
              <a:rPr lang="en-US" sz="2060" b="0" strike="noStrike" spc="-1" dirty="0">
                <a:latin typeface="Arial"/>
              </a:rPr>
              <a:t>   (</a:t>
            </a:r>
            <a:r>
              <a:rPr lang="en-US" sz="2060" b="0" strike="noStrike" spc="-1" dirty="0" err="1">
                <a:latin typeface="Arial"/>
              </a:rPr>
              <a:t>Kreidberg</a:t>
            </a:r>
            <a:r>
              <a:rPr lang="en-US" sz="2060" b="0" strike="noStrike" spc="-1" dirty="0">
                <a:latin typeface="Arial"/>
              </a:rPr>
              <a:t>, 2015).</a:t>
            </a:r>
          </a:p>
          <a:p>
            <a:pPr>
              <a:buClr>
                <a:srgbClr val="000000"/>
              </a:buClr>
              <a:buSzPct val="45000"/>
            </a:pPr>
            <a:endParaRPr lang="en-US" sz="206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60" b="0" strike="noStrike" spc="-1" dirty="0">
                <a:latin typeface="Arial"/>
              </a:rPr>
              <a:t>3D plot of equal mass binary stars</a:t>
            </a:r>
          </a:p>
          <a:p>
            <a:pPr>
              <a:buClr>
                <a:srgbClr val="000000"/>
              </a:buClr>
              <a:buSzPct val="45000"/>
            </a:pPr>
            <a:r>
              <a:rPr lang="en-US" sz="2060" b="0" strike="noStrike" spc="-1" dirty="0">
                <a:latin typeface="Arial"/>
              </a:rPr>
              <a:t>with corresponding normalized light                                 curve with added gaussian noise.</a:t>
            </a:r>
          </a:p>
        </p:txBody>
      </p:sp>
      <p:pic>
        <p:nvPicPr>
          <p:cNvPr id="49" name="Picture 48"/>
          <p:cNvPicPr/>
          <p:nvPr/>
        </p:nvPicPr>
        <p:blipFill>
          <a:blip r:embed="rId3"/>
          <a:stretch/>
        </p:blipFill>
        <p:spPr>
          <a:xfrm>
            <a:off x="5031720" y="2606040"/>
            <a:ext cx="3449520" cy="2932200"/>
          </a:xfrm>
          <a:prstGeom prst="rect">
            <a:avLst/>
          </a:prstGeom>
          <a:ln>
            <a:noFill/>
          </a:ln>
        </p:spPr>
      </p:pic>
      <p:sp>
        <p:nvSpPr>
          <p:cNvPr id="50" name="TextShape 5"/>
          <p:cNvSpPr txBox="1"/>
          <p:nvPr/>
        </p:nvSpPr>
        <p:spPr>
          <a:xfrm>
            <a:off x="5378400" y="5672160"/>
            <a:ext cx="3174120" cy="49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n-US" sz="1200" b="0" strike="noStrike" spc="-1">
                <a:latin typeface="Arial"/>
              </a:rPr>
              <a:t>Astrophysics and Space Research Group – University of Birmingham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clipsing_binaries_lower (1)">
            <a:hlinkClick r:id="" action="ppaction://media"/>
            <a:extLst>
              <a:ext uri="{FF2B5EF4-FFF2-40B4-BE49-F238E27FC236}">
                <a16:creationId xmlns:a16="http://schemas.microsoft.com/office/drawing/2014/main" id="{E05A92CB-2635-493E-B9B0-F2F6E2551F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95400"/>
            <a:ext cx="9720263" cy="3887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2B017D-C02C-403D-8B47-DC832AFB4E5E}"/>
              </a:ext>
            </a:extLst>
          </p:cNvPr>
          <p:cNvSpPr txBox="1"/>
          <p:nvPr/>
        </p:nvSpPr>
        <p:spPr>
          <a:xfrm>
            <a:off x="3553806" y="381288"/>
            <a:ext cx="508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Animation!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Custom</PresentationFormat>
  <Paragraphs>13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Elliot Cantor</cp:lastModifiedBy>
  <cp:revision>12</cp:revision>
  <dcterms:created xsi:type="dcterms:W3CDTF">2019-12-03T18:51:39Z</dcterms:created>
  <dcterms:modified xsi:type="dcterms:W3CDTF">2019-12-04T17:07:36Z</dcterms:modified>
  <dc:language>en-US</dc:language>
</cp:coreProperties>
</file>