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oids" TargetMode="External"/><Relationship Id="rId2" Type="http://schemas.openxmlformats.org/officeDocument/2006/relationships/hyperlink" Target="https://medium.com/better-programming/boids-simulating-birds-flock-behavior-in-python-9fff9937511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136">
            <a:extLst>
              <a:ext uri="{FF2B5EF4-FFF2-40B4-BE49-F238E27FC236}">
                <a16:creationId xmlns:a16="http://schemas.microsoft.com/office/drawing/2014/main" id="{1511F85B-5967-428B-BE8B-819A79813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D9B2B85D-F1BA-44EF-960F-34923F2F9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"/>
          <a:stretch/>
        </p:blipFill>
        <p:spPr bwMode="auto">
          <a:xfrm>
            <a:off x="-2017" y="-1"/>
            <a:ext cx="1219198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Snip Diagonal Corner Rectangle 6">
            <a:extLst>
              <a:ext uri="{FF2B5EF4-FFF2-40B4-BE49-F238E27FC236}">
                <a16:creationId xmlns:a16="http://schemas.microsoft.com/office/drawing/2014/main" id="{28DA8D05-CF65-4382-8BF4-2A08754DB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1075" cy="6857998"/>
          </a:xfrm>
          <a:prstGeom prst="snip2DiagRect">
            <a:avLst>
              <a:gd name="adj1" fmla="val 0"/>
              <a:gd name="adj2" fmla="val 42414"/>
            </a:avLst>
          </a:prstGeom>
          <a:gradFill>
            <a:gsLst>
              <a:gs pos="2000">
                <a:schemeClr val="dk2">
                  <a:tint val="97000"/>
                  <a:hueMod val="92000"/>
                  <a:satMod val="169000"/>
                  <a:lumMod val="164000"/>
                  <a:alpha val="79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8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D08864-87A3-437B-B07F-C17C679D5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2682" y="605220"/>
            <a:ext cx="6767736" cy="889260"/>
          </a:xfr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Swarm behavior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2ADEC7-E64C-4BB8-A313-615852947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1128" y="1494480"/>
            <a:ext cx="2246515" cy="375943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By Warren Tse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E0C6252F-9468-4CFE-8A28-0DFE703FB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1344" y="9144"/>
            <a:ext cx="6080656" cy="6163733"/>
            <a:chOff x="6108170" y="8467"/>
            <a:chExt cx="6080656" cy="6163733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873F8F7-6FEE-4BB3-94A3-78B5C2FF1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F5B2264-1E71-4A5B-ABFC-2832FD78E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C6E0A76D-9460-46B8-BD58-9E9BF9CEB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47E3790F-67C5-42CD-B933-75C6F3250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4EF3C2C4-F6BB-4D14-8577-3649162D0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" descr="https://miro.medium.com/max/2000/1*NY7lov3Kokm3i9ZL7fs9vw.jpeg">
            <a:extLst>
              <a:ext uri="{FF2B5EF4-FFF2-40B4-BE49-F238E27FC236}">
                <a16:creationId xmlns:a16="http://schemas.microsoft.com/office/drawing/2014/main" id="{C7D4A669-EBDF-4D1B-84F0-F411EADAA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" r="-3" b="9540"/>
          <a:stretch/>
        </p:blipFill>
        <p:spPr bwMode="auto">
          <a:xfrm>
            <a:off x="702473" y="2717259"/>
            <a:ext cx="6487761" cy="3643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24272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FBF3B-15B9-406F-917A-E6DF1BD97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62" y="4761337"/>
            <a:ext cx="8534400" cy="862881"/>
          </a:xfrm>
        </p:spPr>
        <p:txBody>
          <a:bodyPr/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Topic and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85092-0A9A-4BA1-8B8A-3D6DA5C57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562" y="432881"/>
            <a:ext cx="9346643" cy="4168302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</a:pPr>
            <a:r>
              <a:rPr lang="en-US" sz="2200" b="1" dirty="0">
                <a:solidFill>
                  <a:schemeClr val="bg1"/>
                </a:solidFill>
              </a:rPr>
              <a:t>Topic</a:t>
            </a:r>
            <a:r>
              <a:rPr lang="en-US" sz="2200" dirty="0">
                <a:solidFill>
                  <a:schemeClr val="bg1"/>
                </a:solidFill>
              </a:rPr>
              <a:t> – swarm behavior of animals (in the presence of predators)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solidFill>
                  <a:schemeClr val="bg1"/>
                </a:solidFill>
              </a:rPr>
              <a:t>Collective motion of a large number of self-propelled entities</a:t>
            </a:r>
          </a:p>
          <a:p>
            <a:pPr>
              <a:buClr>
                <a:schemeClr val="accent1"/>
              </a:buClr>
            </a:pPr>
            <a:r>
              <a:rPr lang="en-US" sz="2200" b="1" dirty="0">
                <a:solidFill>
                  <a:schemeClr val="bg1"/>
                </a:solidFill>
              </a:rPr>
              <a:t>Method</a:t>
            </a:r>
            <a:r>
              <a:rPr lang="en-US" sz="2200" dirty="0">
                <a:solidFill>
                  <a:schemeClr val="bg1"/>
                </a:solidFill>
              </a:rPr>
              <a:t> – simulation with “</a:t>
            </a:r>
            <a:r>
              <a:rPr lang="en-US" sz="2200" dirty="0" err="1">
                <a:solidFill>
                  <a:schemeClr val="bg1"/>
                </a:solidFill>
              </a:rPr>
              <a:t>boids</a:t>
            </a:r>
            <a:r>
              <a:rPr lang="en-US" sz="2200" dirty="0">
                <a:solidFill>
                  <a:schemeClr val="bg1"/>
                </a:solidFill>
              </a:rPr>
              <a:t>” to model swarm patterns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solidFill>
                  <a:schemeClr val="bg1"/>
                </a:solidFill>
              </a:rPr>
              <a:t>Each “</a:t>
            </a:r>
            <a:r>
              <a:rPr lang="en-US" sz="2000" dirty="0" err="1">
                <a:solidFill>
                  <a:schemeClr val="bg1"/>
                </a:solidFill>
              </a:rPr>
              <a:t>boid</a:t>
            </a:r>
            <a:r>
              <a:rPr lang="en-US" sz="2000" dirty="0">
                <a:solidFill>
                  <a:schemeClr val="bg1"/>
                </a:solidFill>
              </a:rPr>
              <a:t>” is assigned a random initial position and velocity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solidFill>
                  <a:schemeClr val="bg1"/>
                </a:solidFill>
              </a:rPr>
              <a:t>At every time step, the </a:t>
            </a:r>
            <a:r>
              <a:rPr lang="en-US" sz="2000" dirty="0" err="1">
                <a:solidFill>
                  <a:schemeClr val="bg1"/>
                </a:solidFill>
              </a:rPr>
              <a:t>boids</a:t>
            </a:r>
            <a:r>
              <a:rPr lang="en-US" sz="2000" dirty="0">
                <a:solidFill>
                  <a:schemeClr val="bg1"/>
                </a:solidFill>
              </a:rPr>
              <a:t> have their position updated by their velocities, and then have their velocities updated by their acceleration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solidFill>
                  <a:schemeClr val="bg1"/>
                </a:solidFill>
              </a:rPr>
              <a:t>At the end of each time step, all the </a:t>
            </a:r>
            <a:r>
              <a:rPr lang="en-US" sz="2000" dirty="0" err="1">
                <a:solidFill>
                  <a:schemeClr val="bg1"/>
                </a:solidFill>
              </a:rPr>
              <a:t>boids</a:t>
            </a:r>
            <a:r>
              <a:rPr lang="en-US" sz="2000" dirty="0">
                <a:solidFill>
                  <a:schemeClr val="bg1"/>
                </a:solidFill>
              </a:rPr>
              <a:t> check for other </a:t>
            </a:r>
            <a:r>
              <a:rPr lang="en-US" sz="2000" dirty="0" err="1">
                <a:solidFill>
                  <a:schemeClr val="bg1"/>
                </a:solidFill>
              </a:rPr>
              <a:t>boids</a:t>
            </a:r>
            <a:r>
              <a:rPr lang="en-US" sz="2000" dirty="0">
                <a:solidFill>
                  <a:schemeClr val="bg1"/>
                </a:solidFill>
              </a:rPr>
              <a:t> and predators that are within a certain distance 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solidFill>
                  <a:schemeClr val="bg1"/>
                </a:solidFill>
              </a:rPr>
              <a:t>The acceleration of each </a:t>
            </a:r>
            <a:r>
              <a:rPr lang="en-US" sz="2000" dirty="0" err="1">
                <a:solidFill>
                  <a:schemeClr val="bg1"/>
                </a:solidFill>
              </a:rPr>
              <a:t>boid</a:t>
            </a:r>
            <a:r>
              <a:rPr lang="en-US" sz="2000" dirty="0">
                <a:solidFill>
                  <a:schemeClr val="bg1"/>
                </a:solidFill>
              </a:rPr>
              <a:t> in this model changes depending on three factors: 1) </a:t>
            </a:r>
            <a:r>
              <a:rPr lang="en-US" sz="2000" i="1" dirty="0">
                <a:solidFill>
                  <a:schemeClr val="bg1"/>
                </a:solidFill>
              </a:rPr>
              <a:t>alignment</a:t>
            </a:r>
            <a:r>
              <a:rPr lang="en-US" sz="2000" dirty="0">
                <a:solidFill>
                  <a:schemeClr val="bg1"/>
                </a:solidFill>
              </a:rPr>
              <a:t>, 2) </a:t>
            </a:r>
            <a:r>
              <a:rPr lang="en-US" sz="2000" i="1" dirty="0">
                <a:solidFill>
                  <a:schemeClr val="bg1"/>
                </a:solidFill>
              </a:rPr>
              <a:t>cohesion</a:t>
            </a:r>
            <a:r>
              <a:rPr lang="en-US" sz="2000" dirty="0">
                <a:solidFill>
                  <a:schemeClr val="bg1"/>
                </a:solidFill>
              </a:rPr>
              <a:t>, and 3) </a:t>
            </a:r>
            <a:r>
              <a:rPr lang="en-US" sz="2000" i="1" dirty="0">
                <a:solidFill>
                  <a:schemeClr val="bg1"/>
                </a:solidFill>
              </a:rPr>
              <a:t>separation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9DBD91-B883-4B45-A6A5-C0B88224418F}"/>
              </a:ext>
            </a:extLst>
          </p:cNvPr>
          <p:cNvSpPr txBox="1"/>
          <p:nvPr/>
        </p:nvSpPr>
        <p:spPr>
          <a:xfrm>
            <a:off x="1263525" y="5624218"/>
            <a:ext cx="6332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https://medium.com/better-programming/boids-simulating-birds-flock-behavior-in-python-9fff99375118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https://en.wikipedia.org/wiki/Boids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F13561-A583-4AAE-95D7-08A635711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205" y="836274"/>
            <a:ext cx="2170654" cy="518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41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warmZ">
            <a:hlinkClick r:id="" action="ppaction://media"/>
            <a:extLst>
              <a:ext uri="{FF2B5EF4-FFF2-40B4-BE49-F238E27FC236}">
                <a16:creationId xmlns:a16="http://schemas.microsoft.com/office/drawing/2014/main" id="{BE012673-3B68-40C5-8A90-595CBC3D66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665" t="12148" r="8598" b="6424"/>
          <a:stretch/>
        </p:blipFill>
        <p:spPr>
          <a:xfrm>
            <a:off x="1099225" y="412562"/>
            <a:ext cx="7558391" cy="6068004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C352F7-2DB4-40C8-8CB4-36E16ACC2740}"/>
              </a:ext>
            </a:extLst>
          </p:cNvPr>
          <p:cNvSpPr txBox="1"/>
          <p:nvPr/>
        </p:nvSpPr>
        <p:spPr>
          <a:xfrm>
            <a:off x="1177047" y="521099"/>
            <a:ext cx="2247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279355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149</Words>
  <Application>Microsoft Office PowerPoint</Application>
  <PresentationFormat>Widescreen</PresentationFormat>
  <Paragraphs>14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Century Gothic</vt:lpstr>
      <vt:lpstr>Wingdings 3</vt:lpstr>
      <vt:lpstr>Slice</vt:lpstr>
      <vt:lpstr>Swarm behavior</vt:lpstr>
      <vt:lpstr>Topic and method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SWArm behavior</dc:title>
  <dc:creator>Warren Tse</dc:creator>
  <cp:lastModifiedBy>Warren Tse</cp:lastModifiedBy>
  <cp:revision>13</cp:revision>
  <dcterms:created xsi:type="dcterms:W3CDTF">2019-12-03T01:53:06Z</dcterms:created>
  <dcterms:modified xsi:type="dcterms:W3CDTF">2019-12-03T09:47:57Z</dcterms:modified>
</cp:coreProperties>
</file>