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Yung" initials="JY" lastIdx="0" clrIdx="0">
    <p:extLst>
      <p:ext uri="{19B8F6BF-5375-455C-9EA6-DF929625EA0E}">
        <p15:presenceInfo xmlns:p15="http://schemas.microsoft.com/office/powerpoint/2012/main" userId="0c9754b1164cb2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1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0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8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2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7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7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2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B3C4-F36A-4E1A-8C1A-1188D1084A7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718C1-EF52-49D6-B638-A7990CB56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75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1913"/>
            <a:ext cx="12192000" cy="7793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065" y="22208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Agency FB" panose="020B0503020202020204" pitchFamily="34" charset="0"/>
              </a:rPr>
              <a:t>Modeling the Velocity Profile of Blood Flow in the Internal Carotid Artery</a:t>
            </a:r>
            <a:endParaRPr lang="en-US" b="1" dirty="0">
              <a:solidFill>
                <a:srgbClr val="00B0F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49415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gency FB" panose="020B0503020202020204" pitchFamily="34" charset="0"/>
              </a:rPr>
              <a:t>Jake Yung</a:t>
            </a:r>
            <a:endParaRPr lang="en-US" dirty="0">
              <a:solidFill>
                <a:srgbClr val="00B0F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20049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Methodology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982"/>
            <a:ext cx="4920049" cy="1300634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Sexl-Womersley</a:t>
            </a:r>
            <a:r>
              <a:rPr lang="en-US" dirty="0" smtClean="0">
                <a:solidFill>
                  <a:srgbClr val="00B0F0"/>
                </a:solidFill>
              </a:rPr>
              <a:t> Flow – Flow in a circular pipe driven by an oscillating pressure gradient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 descr="Image result for common carotid artery vs internal carotid ar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61" y="179773"/>
            <a:ext cx="2381250" cy="2381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4" name="TextBox 3"/>
          <p:cNvSpPr txBox="1"/>
          <p:nvPr/>
        </p:nvSpPr>
        <p:spPr>
          <a:xfrm>
            <a:off x="6047945" y="2666658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B0F0"/>
                </a:solidFill>
              </a:rPr>
              <a:t>Source: https://en.wikiversity.org/wiki/WikiJournal_of_Medicine/Medical_gallery_of_Blausen_Medical_2014</a:t>
            </a:r>
            <a:endParaRPr lang="en-US" sz="9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96" y="3138616"/>
            <a:ext cx="5473656" cy="1035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7793" y="4109191"/>
            <a:ext cx="49427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Where,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a = Radius of the Internal Carotid Artery 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y = dimensionless radius variable (r/a)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A = Resting Pulse Pressure 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μ = Dynamic Viscosity of Human Blood 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ν = Kinematic Viscosity of Human Blood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J</a:t>
            </a:r>
            <a:r>
              <a:rPr lang="en-US" sz="1600" baseline="-25000" dirty="0" smtClean="0">
                <a:solidFill>
                  <a:srgbClr val="00B0F0"/>
                </a:solidFill>
              </a:rPr>
              <a:t>0</a:t>
            </a:r>
            <a:r>
              <a:rPr lang="en-US" sz="1600" dirty="0" smtClean="0">
                <a:solidFill>
                  <a:srgbClr val="00B0F0"/>
                </a:solidFill>
              </a:rPr>
              <a:t> = Homogeneous Solution to 0</a:t>
            </a:r>
            <a:r>
              <a:rPr lang="en-US" sz="1600" baseline="30000" dirty="0" smtClean="0">
                <a:solidFill>
                  <a:srgbClr val="00B0F0"/>
                </a:solidFill>
              </a:rPr>
              <a:t>th</a:t>
            </a:r>
            <a:r>
              <a:rPr lang="en-US" sz="1600" dirty="0" smtClean="0">
                <a:solidFill>
                  <a:srgbClr val="00B0F0"/>
                </a:solidFill>
              </a:rPr>
              <a:t> Order Bessel’s Equation (solution to a common diff. eq.)</a:t>
            </a:r>
          </a:p>
          <a:p>
            <a:r>
              <a:rPr lang="el-GR" sz="1600" dirty="0" smtClean="0">
                <a:solidFill>
                  <a:srgbClr val="00B0F0"/>
                </a:solidFill>
              </a:rPr>
              <a:t>α</a:t>
            </a:r>
            <a:r>
              <a:rPr lang="en-US" sz="1600" dirty="0" smtClean="0">
                <a:solidFill>
                  <a:srgbClr val="00B0F0"/>
                </a:solidFill>
              </a:rPr>
              <a:t> = </a:t>
            </a:r>
            <a:r>
              <a:rPr lang="en-US" sz="1600" dirty="0" err="1" smtClean="0">
                <a:solidFill>
                  <a:srgbClr val="00B0F0"/>
                </a:solidFill>
              </a:rPr>
              <a:t>Sexl-Womersley</a:t>
            </a:r>
            <a:r>
              <a:rPr lang="en-US" sz="1600" dirty="0" smtClean="0">
                <a:solidFill>
                  <a:srgbClr val="00B0F0"/>
                </a:solidFill>
              </a:rPr>
              <a:t> Number  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ω = Frequency of Pressure Gradient Oscillations (Values set by </a:t>
            </a:r>
            <a:r>
              <a:rPr lang="el-GR" sz="1600" dirty="0" smtClean="0">
                <a:solidFill>
                  <a:srgbClr val="00B0F0"/>
                </a:solidFill>
              </a:rPr>
              <a:t>α</a:t>
            </a:r>
            <a:r>
              <a:rPr lang="en-US" sz="1600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53052"/>
            <a:ext cx="1524266" cy="975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99604" y="3982570"/>
            <a:ext cx="2730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‘Exercise’ is simulated by an increase in the </a:t>
            </a:r>
            <a:r>
              <a:rPr lang="en-US" dirty="0" err="1" smtClean="0">
                <a:solidFill>
                  <a:srgbClr val="00B0F0"/>
                </a:solidFill>
              </a:rPr>
              <a:t>Sexl-Womersley</a:t>
            </a:r>
            <a:r>
              <a:rPr lang="en-US" dirty="0" smtClean="0">
                <a:solidFill>
                  <a:srgbClr val="00B0F0"/>
                </a:solidFill>
              </a:rPr>
              <a:t> number, </a:t>
            </a:r>
            <a:r>
              <a:rPr lang="el-GR" dirty="0" smtClean="0">
                <a:solidFill>
                  <a:srgbClr val="00B0F0"/>
                </a:solidFill>
              </a:rPr>
              <a:t>α</a:t>
            </a:r>
            <a:r>
              <a:rPr lang="en-US" dirty="0" smtClean="0">
                <a:solidFill>
                  <a:srgbClr val="00B0F0"/>
                </a:solidFill>
              </a:rPr>
              <a:t>, which corresponds an increase in frequency, ω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Note: I used </a:t>
            </a:r>
            <a:r>
              <a:rPr lang="el-GR" dirty="0" smtClean="0">
                <a:solidFill>
                  <a:srgbClr val="00B0F0"/>
                </a:solidFill>
              </a:rPr>
              <a:t>α</a:t>
            </a:r>
            <a:r>
              <a:rPr lang="en-US" dirty="0" smtClean="0">
                <a:solidFill>
                  <a:srgbClr val="00B0F0"/>
                </a:solidFill>
              </a:rPr>
              <a:t> values that probably exceed normal human values to accentuate the ‘wall shear.’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8438" y="179773"/>
            <a:ext cx="24917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The first animation is shown in real time and the second is shown in 1/3 speed.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This was achieved by setting the time inputs as the inverse of the animation FPS for the first animation.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For the second, I set the time inputs to be the inverse of 3 times the FPS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nal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599" y="1099184"/>
            <a:ext cx="5829301" cy="4371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" y="5471160"/>
            <a:ext cx="443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Real Time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8060" y="5471160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1/3 Speed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6" name="Final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7900" y="1099184"/>
            <a:ext cx="58293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5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207</Words>
  <Application>Microsoft Office PowerPoint</Application>
  <PresentationFormat>Widescreen</PresentationFormat>
  <Paragraphs>22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Agency FB</vt:lpstr>
      <vt:lpstr>Arial</vt:lpstr>
      <vt:lpstr>Calibri</vt:lpstr>
      <vt:lpstr>Calibri Light</vt:lpstr>
      <vt:lpstr>Office Theme</vt:lpstr>
      <vt:lpstr>Modeling the Velocity Profile of Blood Flow in the Internal Carotid Artery</vt:lpstr>
      <vt:lpstr>Methodology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Velocity of Blood Flow in the Carotid Artery</dc:title>
  <dc:creator>Jacob Yung</dc:creator>
  <cp:lastModifiedBy>Jacob Yung</cp:lastModifiedBy>
  <cp:revision>10</cp:revision>
  <dcterms:created xsi:type="dcterms:W3CDTF">2018-11-28T03:52:01Z</dcterms:created>
  <dcterms:modified xsi:type="dcterms:W3CDTF">2018-11-28T05:15:04Z</dcterms:modified>
</cp:coreProperties>
</file>