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embeddedFontLst>
    <p:embeddedFont>
      <p:font typeface="Oswald" pitchFamily="2" charset="77"/>
      <p:regular r:id="rId7"/>
      <p:bold r:id="rId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48"/>
  </p:normalViewPr>
  <p:slideViewPr>
    <p:cSldViewPr snapToGrid="0">
      <p:cViewPr varScale="1">
        <p:scale>
          <a:sx n="136" d="100"/>
          <a:sy n="136" d="100"/>
        </p:scale>
        <p:origin x="42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838fc1f4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838fc1f4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i="1" dirty="0"/>
              <a:t>The Coma Cluster (photographed by yours truly): Galaxies here move so quickly here that astronomers realized that there must be a huge amount of unseen “Dark” Matter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4eb68175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4eb68175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846ab5e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846ab5e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6191" y="0"/>
            <a:ext cx="755780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8" y="-11494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Modelling the Universe</a:t>
            </a:r>
            <a:endParaRPr sz="1800" dirty="0">
              <a:solidFill>
                <a:srgbClr val="F3F3F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0" y="710775"/>
            <a:ext cx="73371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By Costas Soler</a:t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1183508" y="4117897"/>
            <a:ext cx="73371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" dirty="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The Andromeda Galaxy,</a:t>
            </a:r>
          </a:p>
          <a:p>
            <a:pPr lvl="0" algn="r"/>
            <a:r>
              <a:rPr lang="en" dirty="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 Imaged by Costas Soler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180" y="0"/>
            <a:ext cx="57878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172075" y="1105925"/>
            <a:ext cx="6042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rgbClr val="FF9900"/>
                </a:solidFill>
              </a:rPr>
              <a:t>~10% Baryonic Matter</a:t>
            </a:r>
            <a:r>
              <a:rPr lang="en" b="1" dirty="0">
                <a:solidFill>
                  <a:srgbClr val="EFEFEF"/>
                </a:solidFill>
              </a:rPr>
              <a:t> </a:t>
            </a:r>
            <a:r>
              <a:rPr lang="en" dirty="0">
                <a:solidFill>
                  <a:srgbClr val="EFEFEF"/>
                </a:solidFill>
              </a:rPr>
              <a:t>(stars, planets, dust, gas): This is only the matter we can </a:t>
            </a:r>
            <a:r>
              <a:rPr lang="en" i="1" u="sng" dirty="0">
                <a:solidFill>
                  <a:srgbClr val="EFEFEF"/>
                </a:solidFill>
              </a:rPr>
              <a:t>see</a:t>
            </a:r>
            <a:r>
              <a:rPr lang="en" i="1" dirty="0">
                <a:solidFill>
                  <a:srgbClr val="EFEFEF"/>
                </a:solidFill>
              </a:rPr>
              <a:t>. </a:t>
            </a:r>
            <a:r>
              <a:rPr lang="en" dirty="0">
                <a:solidFill>
                  <a:srgbClr val="EFEFEF"/>
                </a:solidFill>
              </a:rPr>
              <a:t>It often clumps up to form stars or solar systems</a:t>
            </a:r>
            <a:endParaRPr b="1" dirty="0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rgbClr val="00FFFF"/>
                </a:solidFill>
              </a:rPr>
              <a:t>~90% Dark Matter</a:t>
            </a:r>
            <a:r>
              <a:rPr lang="en" dirty="0">
                <a:solidFill>
                  <a:srgbClr val="FF9900"/>
                </a:solidFill>
              </a:rPr>
              <a:t> </a:t>
            </a:r>
            <a:r>
              <a:rPr lang="en" dirty="0">
                <a:solidFill>
                  <a:srgbClr val="EFEFEF"/>
                </a:solidFill>
              </a:rPr>
              <a:t>(?): Exists as an invisible ‘halo’ around galaxies. If it really is matter, then it outweighs all the matter we know by about 9:1</a:t>
            </a:r>
            <a:endParaRPr sz="1400" dirty="0">
              <a:solidFill>
                <a:srgbClr val="F3F3F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F3F3F3"/>
                </a:solidFill>
              </a:rPr>
              <a:t>g ~ constant/r  = acceleration due to DM’s gravity</a:t>
            </a:r>
            <a:endParaRPr sz="1400" dirty="0">
              <a:solidFill>
                <a:srgbClr val="F3F3F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F3F3F3"/>
                </a:solidFill>
              </a:rPr>
              <a:t>Where r = a star’s distance to the center of the ‘halo’</a:t>
            </a:r>
            <a:endParaRPr dirty="0">
              <a:solidFill>
                <a:srgbClr val="EFEFE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>
              <a:solidFill>
                <a:srgbClr val="EFEFE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EFEFE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rgbClr val="EFEFE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rgbClr val="EFEFE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solidFill>
                <a:srgbClr val="EFEFEF"/>
              </a:solidFill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Ingredients of a Galaxy</a:t>
            </a:r>
            <a:endParaRPr>
              <a:solidFill>
                <a:srgbClr val="EFEFE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7026000" y="4361400"/>
            <a:ext cx="2118000" cy="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i="1" dirty="0">
                <a:solidFill>
                  <a:srgbClr val="EFEFEF"/>
                </a:solidFill>
              </a:rPr>
              <a:t>The Coma Cluster (photographed by yours truly)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8643" y="261012"/>
            <a:ext cx="5312376" cy="46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5359500" y="3565675"/>
            <a:ext cx="3784500" cy="12325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sz="1400" dirty="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Compared to one of my favorite objects, the Hercules Cluster, this doesn’t look too far off! We even reach a steady state that shows a uniform mixing of stars.</a:t>
            </a:r>
            <a:endParaRPr lang="en-US" sz="14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" sz="1400" dirty="0">
              <a:solidFill>
                <a:srgbClr val="EFEFE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" sz="1400" dirty="0">
              <a:solidFill>
                <a:srgbClr val="EFEFE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>
                <a:solidFill>
                  <a:srgbClr val="EFEFEF"/>
                </a:solidFill>
              </a:rPr>
              <a:t>Compared to one of my favorite objects, the Hercules Cluster, this doesn’t look to far off. We even get a similar even mixing of stars!</a:t>
            </a:r>
            <a:endParaRPr sz="1400" dirty="0">
              <a:solidFill>
                <a:srgbClr val="EFEFEF"/>
              </a:solidFill>
            </a:endParaRPr>
          </a:p>
        </p:txBody>
      </p:sp>
      <p:pic>
        <p:nvPicPr>
          <p:cNvPr id="2" name="animation1">
            <a:hlinkClick r:id="" action="ppaction://media"/>
            <a:extLst>
              <a:ext uri="{FF2B5EF4-FFF2-40B4-BE49-F238E27FC236}">
                <a16:creationId xmlns:a16="http://schemas.microsoft.com/office/drawing/2014/main" id="{EEF7E979-C138-FC4D-8B31-68BD7BD63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4239" y="1606214"/>
            <a:ext cx="4679168" cy="2632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C6FB75-0971-7140-8C04-F57C9EA22A79}"/>
              </a:ext>
            </a:extLst>
          </p:cNvPr>
          <p:cNvSpPr txBox="1"/>
          <p:nvPr/>
        </p:nvSpPr>
        <p:spPr>
          <a:xfrm>
            <a:off x="445632" y="224061"/>
            <a:ext cx="2456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2800" dirty="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Here’s the model: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4AF3F9-E6FE-FE4A-8DE0-45A2AEF5AC55}"/>
              </a:ext>
            </a:extLst>
          </p:cNvPr>
          <p:cNvSpPr/>
          <p:nvPr/>
        </p:nvSpPr>
        <p:spPr>
          <a:xfrm>
            <a:off x="5359500" y="544020"/>
            <a:ext cx="2754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800" dirty="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…and the real thing: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4995850" y="139550"/>
            <a:ext cx="388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And my model:</a:t>
            </a:r>
            <a:endParaRPr dirty="0">
              <a:solidFill>
                <a:srgbClr val="F3F3F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0" y="85454"/>
            <a:ext cx="304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The real ones:</a:t>
            </a:r>
            <a:endParaRPr dirty="0">
              <a:solidFill>
                <a:srgbClr val="F3F3F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037" y="599411"/>
            <a:ext cx="2712825" cy="11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225" y="3833445"/>
            <a:ext cx="2130275" cy="12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nimation2">
            <a:hlinkClick r:id="" action="ppaction://media"/>
            <a:extLst>
              <a:ext uri="{FF2B5EF4-FFF2-40B4-BE49-F238E27FC236}">
                <a16:creationId xmlns:a16="http://schemas.microsoft.com/office/drawing/2014/main" id="{EDF4983F-1F45-9642-ADA0-D5A69A0B30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-21" r="20"/>
          <a:stretch/>
        </p:blipFill>
        <p:spPr>
          <a:xfrm>
            <a:off x="2940500" y="857491"/>
            <a:ext cx="6758659" cy="3803238"/>
          </a:xfrm>
          <a:prstGeom prst="rect">
            <a:avLst/>
          </a:prstGeom>
        </p:spPr>
      </p:pic>
      <p:pic>
        <p:nvPicPr>
          <p:cNvPr id="9" name="Google Shape;84;p16">
            <a:extLst>
              <a:ext uri="{FF2B5EF4-FFF2-40B4-BE49-F238E27FC236}">
                <a16:creationId xmlns:a16="http://schemas.microsoft.com/office/drawing/2014/main" id="{D81B0AFE-F942-2241-BE2C-E5094CE5525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72141">
            <a:off x="103350" y="1495187"/>
            <a:ext cx="3544025" cy="215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DF27B5-C618-7C4B-917C-86AC12EC90A1}"/>
              </a:ext>
            </a:extLst>
          </p:cNvPr>
          <p:cNvSpPr txBox="1"/>
          <p:nvPr/>
        </p:nvSpPr>
        <p:spPr>
          <a:xfrm>
            <a:off x="4298623" y="4012758"/>
            <a:ext cx="3968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Notice regions with high densities of stars. There, stars slow down as if they’re in a traffic jam. This is similar to the density waves/arms we see in real galaxies!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266</Words>
  <Application>Microsoft Macintosh PowerPoint</Application>
  <PresentationFormat>On-screen Show (16:9)</PresentationFormat>
  <Paragraphs>23</Paragraphs>
  <Slides>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Oswald</vt:lpstr>
      <vt:lpstr>Arial</vt:lpstr>
      <vt:lpstr>Simple Light</vt:lpstr>
      <vt:lpstr>Modelling the Universe</vt:lpstr>
      <vt:lpstr>Ingredients of a Galaxy</vt:lpstr>
      <vt:lpstr>PowerPoint Presentation</vt:lpstr>
      <vt:lpstr>And my model: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the Universe</dc:title>
  <cp:lastModifiedBy>Costas Soler</cp:lastModifiedBy>
  <cp:revision>18</cp:revision>
  <dcterms:modified xsi:type="dcterms:W3CDTF">2018-11-29T07:02:13Z</dcterms:modified>
</cp:coreProperties>
</file>