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8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7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1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9C6C1-1433-45E4-AF09-8CF9D0E0B0D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83171-9555-448A-B7D3-1D0DF4F6F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.orkin.com/images/spiders/brown-recluse-spider-illustration_1017x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1762940"/>
            <a:ext cx="8564753" cy="50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85762"/>
            <a:ext cx="9144000" cy="2387600"/>
          </a:xfrm>
        </p:spPr>
        <p:txBody>
          <a:bodyPr/>
          <a:lstStyle/>
          <a:p>
            <a:r>
              <a:rPr lang="en-US" sz="4500" dirty="0"/>
              <a:t>Cobwebbing with a Spider</a:t>
            </a:r>
            <a:br>
              <a:rPr lang="en-US" sz="4500" dirty="0"/>
            </a:br>
            <a:r>
              <a:rPr lang="en-US" sz="3000" dirty="0"/>
              <a:t>by Theresa Sawi</a:t>
            </a:r>
          </a:p>
        </p:txBody>
      </p:sp>
    </p:spTree>
    <p:extLst>
      <p:ext uri="{BB962C8B-B14F-4D97-AF65-F5344CB8AC3E}">
        <p14:creationId xmlns:p14="http://schemas.microsoft.com/office/powerpoint/2010/main" val="295797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790861" y="-525888"/>
            <a:ext cx="6054390" cy="4089464"/>
            <a:chOff x="6823089" y="-379092"/>
            <a:chExt cx="6234021" cy="4409910"/>
          </a:xfrm>
        </p:grpSpPr>
        <p:sp>
          <p:nvSpPr>
            <p:cNvPr id="21" name="Cloud 20"/>
            <p:cNvSpPr/>
            <p:nvPr/>
          </p:nvSpPr>
          <p:spPr>
            <a:xfrm>
              <a:off x="6823089" y="-379092"/>
              <a:ext cx="6234021" cy="4409910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65215" y="559368"/>
              <a:ext cx="4577046" cy="185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Logistic Map and Cobweb Plot Quick Review: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00" dirty="0"/>
                <a:t>Maps the function: f(</a:t>
              </a:r>
              <a:r>
                <a:rPr lang="en-US" sz="1300" dirty="0" err="1"/>
                <a:t>x</a:t>
              </a:r>
              <a:r>
                <a:rPr lang="en-US" sz="700" dirty="0" err="1"/>
                <a:t>n</a:t>
              </a:r>
              <a:r>
                <a:rPr lang="en-US" sz="1300" dirty="0"/>
                <a:t>) = x</a:t>
              </a:r>
              <a:r>
                <a:rPr lang="en-US" sz="700" dirty="0"/>
                <a:t>n</a:t>
              </a:r>
              <a:r>
                <a:rPr lang="en-US" sz="1300" dirty="0"/>
                <a:t>+1 = </a:t>
              </a:r>
              <a:r>
                <a:rPr lang="en-US" sz="1300" dirty="0" err="1"/>
                <a:t>x</a:t>
              </a:r>
              <a:r>
                <a:rPr lang="en-US" sz="700" dirty="0" err="1"/>
                <a:t>n</a:t>
              </a:r>
              <a:r>
                <a:rPr lang="en-US" sz="1300" dirty="0"/>
                <a:t>*r*(1-x</a:t>
              </a:r>
              <a:r>
                <a:rPr lang="en-US" sz="700" dirty="0"/>
                <a:t>n</a:t>
              </a:r>
              <a:r>
                <a:rPr lang="en-US" sz="1300" dirty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00" dirty="0"/>
                <a:t>Fixed point – value of x for which f(x) = x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300" dirty="0"/>
                <a:t>Cobweb Plot – helps analyze the behavior of multiple iterations of the mapping transformation</a:t>
              </a:r>
            </a:p>
            <a:p>
              <a:r>
                <a:rPr lang="en-US" dirty="0"/>
                <a:t>	 </a:t>
              </a:r>
            </a:p>
            <a:p>
              <a:r>
                <a:rPr lang="en-US" dirty="0"/>
                <a:t>	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926511" y="1794842"/>
              <a:ext cx="1616833" cy="1181585"/>
              <a:chOff x="5692248" y="-392362"/>
              <a:chExt cx="2581275" cy="1824416"/>
            </a:xfrm>
          </p:grpSpPr>
          <p:pic>
            <p:nvPicPr>
              <p:cNvPr id="15" name="Picture 14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2" t="5091" r="48878" b="65943"/>
              <a:stretch/>
            </p:blipFill>
            <p:spPr>
              <a:xfrm>
                <a:off x="5692248" y="-392362"/>
                <a:ext cx="2581275" cy="150125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420962" y="1108890"/>
                <a:ext cx="898580" cy="323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i="1" dirty="0"/>
                  <a:t>Stable FP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767368" y="1794840"/>
              <a:ext cx="1534465" cy="1163698"/>
              <a:chOff x="8461158" y="-355604"/>
              <a:chExt cx="2449774" cy="1796797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550" t="35144" r="7233" b="35890"/>
              <a:stretch/>
            </p:blipFill>
            <p:spPr>
              <a:xfrm>
                <a:off x="8461158" y="-355604"/>
                <a:ext cx="2449774" cy="150125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948987" y="1118027"/>
                <a:ext cx="1240019" cy="323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i="1" dirty="0"/>
                  <a:t>No Stable FPs</a:t>
                </a: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55" y="1928366"/>
            <a:ext cx="7642755" cy="493842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dirty="0">
                <a:latin typeface="Arial" panose="020B0604020202020204" pitchFamily="34" charset="0"/>
              </a:rPr>
              <a:t>This spider is very clever and she has figured out how to use the function f(x) to catch the flies, regardless of her starting position. 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700" dirty="0">
                <a:latin typeface="Arial" panose="020B0604020202020204" pitchFamily="34" charset="0"/>
              </a:rPr>
              <a:t>To approach the fly, the spider starts at any point (</a:t>
            </a:r>
            <a:r>
              <a:rPr lang="en-US" altLang="en-US" sz="1700" dirty="0" err="1">
                <a:latin typeface="Arial" panose="020B0604020202020204" pitchFamily="34" charset="0"/>
              </a:rPr>
              <a:t>x,y</a:t>
            </a:r>
            <a:r>
              <a:rPr lang="en-US" altLang="en-US" sz="1700" dirty="0">
                <a:latin typeface="Arial" panose="020B0604020202020204" pitchFamily="34" charset="0"/>
              </a:rPr>
              <a:t>) on the diagonal branch and makes these moves: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700" dirty="0">
                <a:latin typeface="Arial" panose="020B0604020202020204" pitchFamily="34" charset="0"/>
              </a:rPr>
              <a:t> Go vertically to a spot on the curved branch that is at (x, f(x))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2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Go horizontally across until </a:t>
            </a:r>
            <a:r>
              <a:rPr lang="en-US" altLang="en-US" sz="1700" dirty="0">
                <a:latin typeface="Arial" panose="020B0604020202020204" pitchFamily="34" charset="0"/>
              </a:rPr>
              <a:t>she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reaches the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diagonal branch,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at (f(</a:t>
            </a:r>
            <a:r>
              <a:rPr lang="en-US" altLang="en-US" sz="1700" dirty="0">
                <a:latin typeface="Arial" panose="020B0604020202020204" pitchFamily="34" charset="0"/>
              </a:rPr>
              <a:t>x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),f(</a:t>
            </a:r>
            <a:r>
              <a:rPr lang="en-US" altLang="en-US" sz="1700" dirty="0">
                <a:latin typeface="Arial" panose="020B0604020202020204" pitchFamily="34" charset="0"/>
              </a:rPr>
              <a:t>x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Recalculate position </a:t>
            </a:r>
            <a:r>
              <a:rPr lang="en-US" altLang="en-US" sz="1700" dirty="0">
                <a:latin typeface="Arial" panose="020B0604020202020204" pitchFamily="34" charset="0"/>
              </a:rPr>
              <a:t>(</a:t>
            </a:r>
            <a:r>
              <a:rPr lang="en-US" altLang="en-US" sz="1700" dirty="0" err="1">
                <a:latin typeface="Arial" panose="020B0604020202020204" pitchFamily="34" charset="0"/>
              </a:rPr>
              <a:t>x,y</a:t>
            </a:r>
            <a:r>
              <a:rPr lang="en-US" altLang="en-US" sz="1700" dirty="0">
                <a:latin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re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peat from step 1 as required.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17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17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17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94565"/>
            <a:ext cx="3129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x_{0}"/>
          <p:cNvSpPr>
            <a:spLocks noChangeAspect="1" noChangeArrowheads="1"/>
          </p:cNvSpPr>
          <p:nvPr/>
        </p:nvSpPr>
        <p:spPr bwMode="auto">
          <a:xfrm>
            <a:off x="14938375" y="-8524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x_{0}"/>
          <p:cNvSpPr>
            <a:spLocks noChangeAspect="1" noChangeArrowheads="1"/>
          </p:cNvSpPr>
          <p:nvPr/>
        </p:nvSpPr>
        <p:spPr bwMode="auto">
          <a:xfrm>
            <a:off x="6248400" y="-563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x_{0},f(x_{0})"/>
          <p:cNvSpPr>
            <a:spLocks noChangeAspect="1" noChangeArrowheads="1"/>
          </p:cNvSpPr>
          <p:nvPr/>
        </p:nvSpPr>
        <p:spPr bwMode="auto">
          <a:xfrm>
            <a:off x="9134475" y="-563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f(x_{0}),f(x_{0})"/>
          <p:cNvSpPr>
            <a:spLocks noChangeAspect="1" noChangeArrowheads="1"/>
          </p:cNvSpPr>
          <p:nvPr/>
        </p:nvSpPr>
        <p:spPr bwMode="auto">
          <a:xfrm>
            <a:off x="8839200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f(x_{0}),f(f(x_{0}))"/>
          <p:cNvSpPr>
            <a:spLocks noChangeAspect="1" noChangeArrowheads="1"/>
          </p:cNvSpPr>
          <p:nvPr/>
        </p:nvSpPr>
        <p:spPr bwMode="auto">
          <a:xfrm>
            <a:off x="9563100" y="14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x_{0}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5436" y="717069"/>
            <a:ext cx="6500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A spider lives next to two branches: a diagonal branch, x = y, and a curved branch, y = f(x), where f(x) = x*r*(1-x)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1456" t="17126" r="32797" b="34520"/>
          <a:stretch/>
        </p:blipFill>
        <p:spPr>
          <a:xfrm>
            <a:off x="5202496" y="1411559"/>
            <a:ext cx="1660396" cy="126270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8005" y="1425132"/>
            <a:ext cx="4891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Flies like to land where the branches meet (at the “Fly Position”, or “FP” – (fixed point) ) :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32077" t="17127" r="32245" b="35714"/>
          <a:stretch/>
        </p:blipFill>
        <p:spPr>
          <a:xfrm>
            <a:off x="7984092" y="3184150"/>
            <a:ext cx="1384572" cy="10289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31119" t="17127" r="32032" b="34742"/>
          <a:stretch/>
        </p:blipFill>
        <p:spPr>
          <a:xfrm>
            <a:off x="8009475" y="4356012"/>
            <a:ext cx="1429800" cy="104999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V="1">
            <a:off x="6332713" y="3846059"/>
            <a:ext cx="1651379" cy="64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439718" y="4632979"/>
            <a:ext cx="569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32694" y="5595200"/>
            <a:ext cx="6385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**</a:t>
            </a:r>
            <a:r>
              <a:rPr lang="en-US" dirty="0"/>
              <a:t>Higher values of </a:t>
            </a:r>
            <a:r>
              <a:rPr lang="en-US" b="1" dirty="0"/>
              <a:t>r</a:t>
            </a:r>
            <a:r>
              <a:rPr lang="en-US" dirty="0"/>
              <a:t> mean a bigger “</a:t>
            </a:r>
            <a:r>
              <a:rPr lang="en-US" b="1" dirty="0"/>
              <a:t>r</a:t>
            </a:r>
            <a:r>
              <a:rPr lang="en-US" dirty="0"/>
              <a:t>each” between branches, and if </a:t>
            </a:r>
            <a:r>
              <a:rPr lang="en-US" b="1" dirty="0"/>
              <a:t>r</a:t>
            </a:r>
            <a:r>
              <a:rPr lang="en-US" dirty="0"/>
              <a:t> gets too big, then her movements become less directed and eventually chaotic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655" y="5733699"/>
            <a:ext cx="5798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/>
              <a:t>**</a:t>
            </a:r>
            <a:r>
              <a:rPr lang="en-US" dirty="0"/>
              <a:t>If the fly position is ‘stable’, then she spirals in for the kill</a:t>
            </a:r>
          </a:p>
        </p:txBody>
      </p:sp>
    </p:spTree>
    <p:extLst>
      <p:ext uri="{BB962C8B-B14F-4D97-AF65-F5344CB8AC3E}">
        <p14:creationId xmlns:p14="http://schemas.microsoft.com/office/powerpoint/2010/main" val="148013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5817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288</Words>
  <Application>Microsoft Office PowerPoint</Application>
  <PresentationFormat>Widescreen</PresentationFormat>
  <Paragraphs>25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Cobwebbing with a Spider by Theresa Sawi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tsawi</dc:creator>
  <cp:lastModifiedBy>tsawi</cp:lastModifiedBy>
  <cp:revision>16</cp:revision>
  <dcterms:created xsi:type="dcterms:W3CDTF">2016-11-29T22:27:55Z</dcterms:created>
  <dcterms:modified xsi:type="dcterms:W3CDTF">2016-12-17T19:39:05Z</dcterms:modified>
</cp:coreProperties>
</file>