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98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gif"/><Relationship Id="rId2" Type="http://schemas.openxmlformats.org/officeDocument/2006/relationships/slideLayout" Target="../slideLayouts/slideLayout12.xml"/><Relationship Id="rId1" Type="http://schemas.openxmlformats.org/officeDocument/2006/relationships/video" Target="../media/media1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gif"/><Relationship Id="rId2" Type="http://schemas.openxmlformats.org/officeDocument/2006/relationships/slideLayout" Target="../slideLayouts/slideLayout12.xml"/><Relationship Id="rId1" Type="http://schemas.openxmlformats.org/officeDocument/2006/relationships/video" Target="../media/media2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gif"/><Relationship Id="rId2" Type="http://schemas.openxmlformats.org/officeDocument/2006/relationships/slideLayout" Target="../slideLayouts/slideLayout12.xml"/><Relationship Id="rId1" Type="http://schemas.openxmlformats.org/officeDocument/2006/relationships/video" Target="../media/media3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asted-image.png"/>
          <p:cNvPicPr/>
          <p:nvPr/>
        </p:nvPicPr>
        <p:blipFill>
          <a:blip r:embed="rId2" cstate="print">
            <a:alphaModFix amt="76141"/>
            <a:extLst/>
          </a:blip>
          <a:srcRect t="10181" b="10181"/>
          <a:stretch>
            <a:fillRect/>
          </a:stretch>
        </p:blipFill>
        <p:spPr>
          <a:xfrm>
            <a:off x="0" y="993179"/>
            <a:ext cx="13004801" cy="776742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4774" spc="763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774" cap="all" spc="763" dirty="0">
                <a:solidFill>
                  <a:srgbClr val="FFFFFF"/>
                </a:solidFill>
                <a:latin typeface="Adobe Song Std L" pitchFamily="18" charset="-128"/>
                <a:ea typeface="Adobe Song Std L" pitchFamily="18" charset="-128"/>
              </a:rPr>
              <a:t>random generation of snow crystals with </a:t>
            </a:r>
            <a:r>
              <a:rPr sz="4774" cap="all" spc="763" dirty="0" err="1">
                <a:solidFill>
                  <a:srgbClr val="FFFFFF"/>
                </a:solidFill>
                <a:latin typeface="Adobe Song Std L" pitchFamily="18" charset="-128"/>
                <a:ea typeface="Adobe Song Std L" pitchFamily="18" charset="-128"/>
              </a:rPr>
              <a:t>matlab</a:t>
            </a:r>
            <a:endParaRPr sz="4774" cap="all" spc="763" dirty="0">
              <a:solidFill>
                <a:srgbClr val="FFFFFF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 dirty="0">
                <a:solidFill>
                  <a:srgbClr val="55D7FF"/>
                </a:solidFill>
                <a:latin typeface="Adobe Song Std L" pitchFamily="18" charset="-128"/>
                <a:ea typeface="Adobe Song Std L" pitchFamily="18" charset="-128"/>
              </a:rPr>
              <a:t>Michelle </a:t>
            </a:r>
            <a:r>
              <a:rPr sz="2400" cap="all" spc="384" dirty="0" err="1">
                <a:solidFill>
                  <a:srgbClr val="55D7FF"/>
                </a:solidFill>
                <a:latin typeface="Adobe Song Std L" pitchFamily="18" charset="-128"/>
                <a:ea typeface="Adobe Song Std L" pitchFamily="18" charset="-128"/>
              </a:rPr>
              <a:t>chang</a:t>
            </a:r>
            <a:endParaRPr sz="2400" cap="all" spc="384" dirty="0">
              <a:solidFill>
                <a:srgbClr val="55D7FF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60400" y="1856832"/>
            <a:ext cx="6339391" cy="7020468"/>
          </a:xfrm>
          <a:prstGeom prst="rect">
            <a:avLst/>
          </a:prstGeom>
        </p:spPr>
        <p:txBody>
          <a:bodyPr/>
          <a:lstStyle/>
          <a:p>
            <a:pPr marL="236220" lvl="0" indent="-236220" defTabSz="350520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Beauty &gt; scientific accuracy</a:t>
            </a:r>
          </a:p>
          <a:p>
            <a:pPr marL="236220" lvl="0" indent="-236220" defTabSz="350520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Procedure</a:t>
            </a:r>
          </a:p>
          <a:p>
            <a:pPr marL="782320" lvl="1" indent="-355600" defTabSz="350520">
              <a:spcBef>
                <a:spcPts val="1900"/>
              </a:spcBef>
              <a:buClrTx/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Hexagonal grid</a:t>
            </a:r>
          </a:p>
          <a:p>
            <a:pPr marL="782320" lvl="1" indent="-355600" defTabSz="350520">
              <a:spcBef>
                <a:spcPts val="1900"/>
              </a:spcBef>
              <a:buClrTx/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Distill crystal down to several basic cell states</a:t>
            </a:r>
          </a:p>
          <a:p>
            <a:pPr marL="782320" lvl="1" indent="-355600" defTabSz="350520">
              <a:spcBef>
                <a:spcPts val="1900"/>
              </a:spcBef>
              <a:buClrTx/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Add randomness while preserving symmetry</a:t>
            </a:r>
          </a:p>
          <a:p>
            <a:pPr marL="782320" lvl="1" indent="-355600" defTabSz="350520">
              <a:spcBef>
                <a:spcPts val="1900"/>
              </a:spcBef>
              <a:buClrTx/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Run process as cellular automata</a:t>
            </a:r>
          </a:p>
          <a:p>
            <a:pPr marL="236220" lvl="0" indent="-236220" defTabSz="350520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To play simple snowflake: </a:t>
            </a:r>
            <a:r>
              <a:rPr dirty="0" err="1">
                <a:solidFill>
                  <a:srgbClr val="FFFFFF"/>
                </a:solidFill>
                <a:latin typeface="Century Gothic" pitchFamily="34" charset="0"/>
              </a:rPr>
              <a:t>simple_snowflake.m</a:t>
            </a:r>
            <a:endParaRPr dirty="0">
              <a:solidFill>
                <a:srgbClr val="FFFFFF"/>
              </a:solidFill>
              <a:latin typeface="Century Gothic" pitchFamily="34" charset="0"/>
            </a:endParaRPr>
          </a:p>
          <a:p>
            <a:pPr marL="236220" lvl="0" indent="-236220" defTabSz="350520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To play randomized versions: </a:t>
            </a:r>
            <a:r>
              <a:rPr dirty="0" err="1">
                <a:solidFill>
                  <a:srgbClr val="FFFFFF"/>
                </a:solidFill>
                <a:latin typeface="Century Gothic" pitchFamily="34" charset="0"/>
              </a:rPr>
              <a:t>rand_flake_gen.m</a:t>
            </a:r>
            <a:endParaRPr dirty="0">
              <a:solidFill>
                <a:srgbClr val="FFFFFF"/>
              </a:solidFill>
              <a:latin typeface="Century Gothic" pitchFamily="34" charset="0"/>
            </a:endParaRPr>
          </a:p>
          <a:p>
            <a:pPr marL="236220" lvl="0" indent="-236220" defTabSz="350520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Acknowledgements</a:t>
            </a:r>
          </a:p>
          <a:p>
            <a:pPr marL="472440" lvl="1" indent="-236220" defTabSz="350520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FFFFFF"/>
                </a:solidFill>
                <a:latin typeface="Century Gothic" pitchFamily="34" charset="0"/>
              </a:rPr>
              <a:t>plot_hexagonal_lattice.m</a:t>
            </a: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dirty="0" err="1">
                <a:solidFill>
                  <a:srgbClr val="FFFFFF"/>
                </a:solidFill>
                <a:latin typeface="Century Gothic" pitchFamily="34" charset="0"/>
              </a:rPr>
              <a:t>plot_hexagonal_lattice_point.m</a:t>
            </a: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 courtesy of Professor </a:t>
            </a:r>
            <a:r>
              <a:rPr dirty="0" err="1">
                <a:solidFill>
                  <a:srgbClr val="FFFFFF"/>
                </a:solidFill>
                <a:latin typeface="Century Gothic" pitchFamily="34" charset="0"/>
              </a:rPr>
              <a:t>Burkhard</a:t>
            </a: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dirty="0" err="1">
                <a:solidFill>
                  <a:srgbClr val="FFFFFF"/>
                </a:solidFill>
                <a:latin typeface="Century Gothic" pitchFamily="34" charset="0"/>
              </a:rPr>
              <a:t>Militzer</a:t>
            </a:r>
            <a:endParaRPr dirty="0">
              <a:solidFill>
                <a:srgbClr val="FFFFFF"/>
              </a:solidFill>
              <a:latin typeface="Century Gothic" pitchFamily="34" charset="0"/>
            </a:endParaRPr>
          </a:p>
          <a:p>
            <a:pPr marL="472440" lvl="1" indent="-236220" defTabSz="350520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Algorithm based off Silvia </a:t>
            </a:r>
            <a:r>
              <a:rPr dirty="0" err="1">
                <a:solidFill>
                  <a:srgbClr val="FFFFFF"/>
                </a:solidFill>
                <a:latin typeface="Century Gothic" pitchFamily="34" charset="0"/>
              </a:rPr>
              <a:t>Hao’s</a:t>
            </a:r>
            <a:r>
              <a:rPr dirty="0">
                <a:solidFill>
                  <a:srgbClr val="FFFFFF"/>
                </a:solidFill>
                <a:latin typeface="Century Gothic" pitchFamily="34" charset="0"/>
              </a:rPr>
              <a:t> work </a:t>
            </a:r>
            <a:r>
              <a:rPr dirty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u="sng" dirty="0">
                <a:solidFill>
                  <a:schemeClr val="tx1"/>
                </a:solidFill>
                <a:latin typeface="Century Gothic" pitchFamily="34" charset="0"/>
              </a:rPr>
              <a:t>http://community.wolfram.com/groups/-/m/t/235291</a:t>
            </a:r>
            <a:r>
              <a:rPr dirty="0">
                <a:solidFill>
                  <a:schemeClr val="tx1"/>
                </a:solidFill>
                <a:latin typeface="Century Gothic" pitchFamily="34" charset="0"/>
              </a:rPr>
              <a:t>)</a:t>
            </a:r>
          </a:p>
        </p:txBody>
      </p:sp>
      <p:pic>
        <p:nvPicPr>
          <p:cNvPr id="41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442822" y="4504297"/>
            <a:ext cx="5486656" cy="548665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 dirty="0">
                <a:solidFill>
                  <a:srgbClr val="FFFFFF"/>
                </a:solidFill>
                <a:latin typeface="Adobe Song Std L" pitchFamily="18" charset="-128"/>
                <a:ea typeface="Adobe Song Std L" pitchFamily="18" charset="-128"/>
              </a:rPr>
              <a:t>Method</a:t>
            </a:r>
          </a:p>
        </p:txBody>
      </p:sp>
      <p:pic>
        <p:nvPicPr>
          <p:cNvPr id="43" name="better_snowflake2_00030.png"/>
          <p:cNvPicPr/>
          <p:nvPr/>
        </p:nvPicPr>
        <p:blipFill>
          <a:blip r:embed="rId3" cstate="print">
            <a:alphaModFix amt="85107"/>
            <a:extLst/>
          </a:blip>
          <a:srcRect l="14055"/>
          <a:stretch>
            <a:fillRect/>
          </a:stretch>
        </p:blipFill>
        <p:spPr>
          <a:xfrm rot="16200000">
            <a:off x="7042480" y="-753194"/>
            <a:ext cx="6287489" cy="5486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hex_grid_invert.png"/>
          <p:cNvPicPr/>
          <p:nvPr/>
        </p:nvPicPr>
        <p:blipFill>
          <a:blip r:embed="rId2" cstate="print">
            <a:alphaModFix amt="48773"/>
            <a:extLst/>
          </a:blip>
          <a:srcRect l="3236" t="35752" r="2082" b="9162"/>
          <a:stretch>
            <a:fillRect/>
          </a:stretch>
        </p:blipFill>
        <p:spPr>
          <a:xfrm>
            <a:off x="-2368478" y="1627834"/>
            <a:ext cx="17233627" cy="788994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 dirty="0">
                <a:solidFill>
                  <a:srgbClr val="FFFFFF"/>
                </a:solidFill>
                <a:latin typeface="Adobe Song Std L" pitchFamily="18" charset="-128"/>
                <a:ea typeface="Adobe Song Std L" pitchFamily="18" charset="-128"/>
              </a:rPr>
              <a:t>method: hexagonal grid</a:t>
            </a:r>
          </a:p>
        </p:txBody>
      </p:sp>
      <p:sp>
        <p:nvSpPr>
          <p:cNvPr id="47" name="Shape 47"/>
          <p:cNvSpPr/>
          <p:nvPr/>
        </p:nvSpPr>
        <p:spPr>
          <a:xfrm>
            <a:off x="1469314" y="2945740"/>
            <a:ext cx="4691616" cy="4075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66" y="0"/>
                </a:moveTo>
                <a:lnTo>
                  <a:pt x="16293" y="0"/>
                </a:lnTo>
                <a:lnTo>
                  <a:pt x="21600" y="10716"/>
                </a:lnTo>
                <a:lnTo>
                  <a:pt x="15946" y="21600"/>
                </a:lnTo>
                <a:lnTo>
                  <a:pt x="5245" y="21600"/>
                </a:lnTo>
                <a:lnTo>
                  <a:pt x="0" y="10751"/>
                </a:lnTo>
                <a:lnTo>
                  <a:pt x="5366" y="0"/>
                </a:lnTo>
                <a:close/>
              </a:path>
            </a:pathLst>
          </a:cu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grpSp>
        <p:nvGrpSpPr>
          <p:cNvPr id="55" name="Group 55"/>
          <p:cNvGrpSpPr/>
          <p:nvPr/>
        </p:nvGrpSpPr>
        <p:grpSpPr>
          <a:xfrm>
            <a:off x="1053766" y="2690296"/>
            <a:ext cx="5448737" cy="4643069"/>
            <a:chOff x="0" y="0"/>
            <a:chExt cx="5448736" cy="4643068"/>
          </a:xfrm>
        </p:grpSpPr>
        <p:sp>
          <p:nvSpPr>
            <p:cNvPr id="48" name="Shape 48"/>
            <p:cNvSpPr/>
            <p:nvPr/>
          </p:nvSpPr>
          <p:spPr>
            <a:xfrm>
              <a:off x="1265433" y="0"/>
              <a:ext cx="745991" cy="74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D471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520491" y="0"/>
              <a:ext cx="745991" cy="74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D471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1813508"/>
              <a:ext cx="745991" cy="74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D471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702745" y="1920446"/>
              <a:ext cx="745992" cy="74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D471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265433" y="3897078"/>
              <a:ext cx="745991" cy="74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D471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520491" y="3897078"/>
              <a:ext cx="745991" cy="74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D471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51372" y="1920446"/>
              <a:ext cx="745992" cy="74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D471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4951908" y="2984730"/>
            <a:ext cx="3417446" cy="4054202"/>
            <a:chOff x="0" y="0"/>
            <a:chExt cx="3417445" cy="4054200"/>
          </a:xfrm>
        </p:grpSpPr>
        <p:sp>
          <p:nvSpPr>
            <p:cNvPr id="56" name="Shape 56"/>
            <p:cNvSpPr/>
            <p:nvPr/>
          </p:nvSpPr>
          <p:spPr>
            <a:xfrm>
              <a:off x="0" y="0"/>
              <a:ext cx="1808111" cy="405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 cap="all" spc="384">
                  <a:solidFill>
                    <a:srgbClr val="55D7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777572" y="1668027"/>
              <a:ext cx="1639873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000" dirty="0" err="1">
                  <a:solidFill>
                    <a:srgbClr val="FFFFFF"/>
                  </a:solidFill>
                  <a:latin typeface="Century Gothic" pitchFamily="34" charset="0"/>
                </a:rPr>
                <a:t>sqrt</a:t>
              </a:r>
              <a:r>
                <a:rPr sz="4000" dirty="0">
                  <a:solidFill>
                    <a:srgbClr val="FFFFFF"/>
                  </a:solidFill>
                  <a:latin typeface="Century Gothic" pitchFamily="34" charset="0"/>
                </a:rPr>
                <a:t>(3)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469314" y="7449556"/>
            <a:ext cx="4691617" cy="790187"/>
            <a:chOff x="0" y="0"/>
            <a:chExt cx="4691616" cy="790185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4691616" cy="125051"/>
            </a:xfrm>
            <a:prstGeom prst="leftRightArrow">
              <a:avLst>
                <a:gd name="adj1" fmla="val 37504"/>
                <a:gd name="adj2" fmla="val 205252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152646" y="72042"/>
              <a:ext cx="386324" cy="718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000" dirty="0">
                  <a:solidFill>
                    <a:srgbClr val="FFFFFF"/>
                  </a:solidFill>
                  <a:latin typeface="Century Gothic" pitchFamily="34" charset="0"/>
                </a:rPr>
                <a:t>2</a:t>
              </a:r>
            </a:p>
          </p:txBody>
        </p:sp>
      </p:grpSp>
      <p:sp>
        <p:nvSpPr>
          <p:cNvPr id="62" name="Shape 62"/>
          <p:cNvSpPr/>
          <p:nvPr/>
        </p:nvSpPr>
        <p:spPr>
          <a:xfrm>
            <a:off x="2635580" y="4933757"/>
            <a:ext cx="2283228" cy="209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2AAC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grpSp>
        <p:nvGrpSpPr>
          <p:cNvPr id="69" name="Group 69"/>
          <p:cNvGrpSpPr/>
          <p:nvPr/>
        </p:nvGrpSpPr>
        <p:grpSpPr>
          <a:xfrm>
            <a:off x="8993196" y="3996197"/>
            <a:ext cx="2765215" cy="2799983"/>
            <a:chOff x="-1" y="38099"/>
            <a:chExt cx="2765214" cy="2799981"/>
          </a:xfrm>
        </p:grpSpPr>
        <p:grpSp>
          <p:nvGrpSpPr>
            <p:cNvPr id="67" name="Group 67"/>
            <p:cNvGrpSpPr/>
            <p:nvPr/>
          </p:nvGrpSpPr>
          <p:grpSpPr>
            <a:xfrm>
              <a:off x="-1" y="54512"/>
              <a:ext cx="2765214" cy="2783568"/>
              <a:chOff x="0" y="0"/>
              <a:chExt cx="2765212" cy="2783567"/>
            </a:xfrm>
          </p:grpSpPr>
          <p:sp>
            <p:nvSpPr>
              <p:cNvPr id="63" name="Shape 63"/>
              <p:cNvSpPr/>
              <p:nvPr/>
            </p:nvSpPr>
            <p:spPr>
              <a:xfrm>
                <a:off x="0" y="0"/>
                <a:ext cx="2765212" cy="2765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2AA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 cap="all" spc="384">
                    <a:solidFill>
                      <a:srgbClr val="55D7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  <a:endParaRPr/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577676" y="2373198"/>
                <a:ext cx="500137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 dirty="0">
                    <a:solidFill>
                      <a:srgbClr val="FFFFFF"/>
                    </a:solidFill>
                    <a:latin typeface="Century Gothic" pitchFamily="34" charset="0"/>
                  </a:rPr>
                  <a:t>1/2</a:t>
                </a:r>
              </a:p>
            </p:txBody>
          </p:sp>
          <p:sp>
            <p:nvSpPr>
              <p:cNvPr id="65" name="Shape 65"/>
              <p:cNvSpPr/>
              <p:nvPr/>
            </p:nvSpPr>
            <p:spPr>
              <a:xfrm rot="5400000">
                <a:off x="1017957" y="1571892"/>
                <a:ext cx="1126911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 dirty="0" err="1">
                    <a:solidFill>
                      <a:srgbClr val="FFFFFF"/>
                    </a:solidFill>
                    <a:latin typeface="Century Gothic" pitchFamily="34" charset="0"/>
                  </a:rPr>
                  <a:t>sqrt</a:t>
                </a:r>
                <a:r>
                  <a:rPr sz="2000" dirty="0">
                    <a:solidFill>
                      <a:srgbClr val="FFFFFF"/>
                    </a:solidFill>
                    <a:latin typeface="Century Gothic" pitchFamily="34" charset="0"/>
                  </a:rPr>
                  <a:t>(3)/2</a:t>
                </a: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573668" y="1479553"/>
                <a:ext cx="245259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 dirty="0">
                    <a:solidFill>
                      <a:srgbClr val="FFFFFF"/>
                    </a:solidFill>
                    <a:latin typeface="Century Gothic" pitchFamily="34" charset="0"/>
                  </a:rPr>
                  <a:t>1</a:t>
                </a:r>
              </a:p>
            </p:txBody>
          </p:sp>
        </p:grpSp>
        <p:sp>
          <p:nvSpPr>
            <p:cNvPr id="68" name="Shape 68"/>
            <p:cNvSpPr/>
            <p:nvPr/>
          </p:nvSpPr>
          <p:spPr>
            <a:xfrm flipV="1">
              <a:off x="1382605" y="38099"/>
              <a:ext cx="1" cy="2785762"/>
            </a:xfrm>
            <a:prstGeom prst="line">
              <a:avLst/>
            </a:prstGeom>
            <a:noFill/>
            <a:ln w="50800" cap="flat">
              <a:solidFill>
                <a:srgbClr val="D471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solidFill>
                    <a:srgbClr val="55D7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7482539" y="6583479"/>
            <a:ext cx="3189558" cy="942889"/>
            <a:chOff x="0" y="0"/>
            <a:chExt cx="3189557" cy="942888"/>
          </a:xfrm>
        </p:grpSpPr>
        <p:sp>
          <p:nvSpPr>
            <p:cNvPr id="70" name="Shape 70"/>
            <p:cNvSpPr/>
            <p:nvPr/>
          </p:nvSpPr>
          <p:spPr>
            <a:xfrm>
              <a:off x="0" y="558167"/>
              <a:ext cx="3189557" cy="384721"/>
            </a:xfrm>
            <a:prstGeom prst="rect">
              <a:avLst/>
            </a:prstGeom>
            <a:solidFill>
              <a:srgbClr val="D4711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500" i="1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2500" i="1" dirty="0">
                  <a:solidFill>
                    <a:srgbClr val="FFFFFF"/>
                  </a:solidFill>
                  <a:latin typeface="Century Gothic" pitchFamily="34" charset="0"/>
                </a:rPr>
                <a:t>(3,2) =&gt; (2,sqrt(3))</a:t>
              </a:r>
            </a:p>
          </p:txBody>
        </p:sp>
        <p:sp>
          <p:nvSpPr>
            <p:cNvPr id="71" name="Shape 71"/>
            <p:cNvSpPr/>
            <p:nvPr/>
          </p:nvSpPr>
          <p:spPr>
            <a:xfrm>
              <a:off x="1317667" y="0"/>
              <a:ext cx="358239" cy="35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711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7978242" y="3326894"/>
            <a:ext cx="4164588" cy="926649"/>
            <a:chOff x="0" y="118295"/>
            <a:chExt cx="4164587" cy="926648"/>
          </a:xfrm>
        </p:grpSpPr>
        <p:sp>
          <p:nvSpPr>
            <p:cNvPr id="73" name="Shape 73"/>
            <p:cNvSpPr/>
            <p:nvPr/>
          </p:nvSpPr>
          <p:spPr>
            <a:xfrm>
              <a:off x="0" y="118295"/>
              <a:ext cx="4164587" cy="384721"/>
            </a:xfrm>
            <a:prstGeom prst="rect">
              <a:avLst/>
            </a:prstGeom>
            <a:solidFill>
              <a:srgbClr val="D4711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500" i="1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2500" i="1" dirty="0">
                  <a:solidFill>
                    <a:srgbClr val="FFFFFF"/>
                  </a:solidFill>
                  <a:latin typeface="Century Gothic" pitchFamily="34" charset="0"/>
                </a:rPr>
                <a:t>(3,3) =&gt; (2+1/2, 3*</a:t>
              </a:r>
              <a:r>
                <a:rPr sz="2500" i="1" dirty="0" err="1">
                  <a:solidFill>
                    <a:srgbClr val="FFFFFF"/>
                  </a:solidFill>
                  <a:latin typeface="Century Gothic" pitchFamily="34" charset="0"/>
                </a:rPr>
                <a:t>sqrt</a:t>
              </a:r>
              <a:r>
                <a:rPr sz="2500" i="1" dirty="0">
                  <a:solidFill>
                    <a:srgbClr val="FFFFFF"/>
                  </a:solidFill>
                  <a:latin typeface="Century Gothic" pitchFamily="34" charset="0"/>
                </a:rPr>
                <a:t>(3)/2)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2215641" y="686704"/>
              <a:ext cx="358239" cy="35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711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2" animBg="1" advAuto="0"/>
      <p:bldP spid="55" grpId="1" animBg="1" advAuto="0"/>
      <p:bldP spid="58" grpId="3" animBg="1" advAuto="0"/>
      <p:bldP spid="61" grpId="4" animBg="1" advAuto="0"/>
      <p:bldP spid="62" grpId="5" animBg="1" advAuto="0"/>
      <p:bldP spid="69" grpId="6" animBg="1" advAuto="0"/>
      <p:bldP spid="72" grpId="7" animBg="1" advAuto="0"/>
      <p:bldP spid="75" grpId="8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 dirty="0">
                <a:solidFill>
                  <a:srgbClr val="FFFFFF"/>
                </a:solidFill>
                <a:latin typeface="Adobe Song Std L" pitchFamily="18" charset="-128"/>
                <a:ea typeface="Adobe Song Std L" pitchFamily="18" charset="-128"/>
              </a:rPr>
              <a:t>method: basic cell states</a:t>
            </a:r>
          </a:p>
        </p:txBody>
      </p:sp>
      <p:pic>
        <p:nvPicPr>
          <p:cNvPr id="78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3700" y="2584450"/>
            <a:ext cx="12217400" cy="5600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oup 81"/>
          <p:cNvGrpSpPr/>
          <p:nvPr/>
        </p:nvGrpSpPr>
        <p:grpSpPr>
          <a:xfrm>
            <a:off x="345196" y="1782648"/>
            <a:ext cx="7716856" cy="1498879"/>
            <a:chOff x="-377674" y="23044"/>
            <a:chExt cx="7716855" cy="1498878"/>
          </a:xfrm>
        </p:grpSpPr>
        <p:sp>
          <p:nvSpPr>
            <p:cNvPr id="79" name="Shape 79"/>
            <p:cNvSpPr/>
            <p:nvPr/>
          </p:nvSpPr>
          <p:spPr>
            <a:xfrm flipH="1">
              <a:off x="2195461" y="405296"/>
              <a:ext cx="717050" cy="1116626"/>
            </a:xfrm>
            <a:prstGeom prst="line">
              <a:avLst/>
            </a:prstGeom>
            <a:noFill/>
            <a:ln w="25400" cap="flat">
              <a:solidFill>
                <a:srgbClr val="55D7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cap="all" spc="384">
                  <a:solidFill>
                    <a:srgbClr val="55D7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-377674" y="23044"/>
              <a:ext cx="7716855" cy="487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solidFill>
                    <a:srgbClr val="55D7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 dirty="0">
                  <a:solidFill>
                    <a:srgbClr val="55D7FF"/>
                  </a:solidFill>
                  <a:latin typeface="Century Gothic" pitchFamily="34" charset="0"/>
                </a:rPr>
                <a:t>Each state has a freezing and melting probability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292225" y="1534483"/>
            <a:ext cx="104648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cap="all" spc="384">
                <a:solidFill>
                  <a:srgbClr val="55D7FF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 dirty="0">
                <a:solidFill>
                  <a:srgbClr val="55D7FF"/>
                </a:solidFill>
                <a:latin typeface="Century Gothic" pitchFamily="34" charset="0"/>
              </a:rPr>
              <a:t>Empty cells freeze if exactly one frozen neighbor</a:t>
            </a:r>
          </a:p>
        </p:txBody>
      </p:sp>
      <p:sp>
        <p:nvSpPr>
          <p:cNvPr id="84" name="Shape 84"/>
          <p:cNvSpPr/>
          <p:nvPr/>
        </p:nvSpPr>
        <p:spPr>
          <a:xfrm>
            <a:off x="1247775" y="593909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Adobe Song Std L" pitchFamily="18" charset="-128"/>
                <a:ea typeface="Adobe Song Std L" pitchFamily="18" charset="-128"/>
              </a:rPr>
              <a:t>Simple Snowflake</a:t>
            </a:r>
          </a:p>
        </p:txBody>
      </p:sp>
      <p:pic>
        <p:nvPicPr>
          <p:cNvPr id="85" name="better_basicSnowflake.gif"/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07755" y="2775908"/>
            <a:ext cx="8544840" cy="64086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292225" y="1534483"/>
            <a:ext cx="104648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cap="all" spc="384">
                <a:solidFill>
                  <a:srgbClr val="55D7FF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 dirty="0">
                <a:solidFill>
                  <a:srgbClr val="55D7FF"/>
                </a:solidFill>
                <a:latin typeface="Century Gothic" pitchFamily="34" charset="0"/>
              </a:rPr>
              <a:t>cell reaction depends on state category &amp; manually-set melting/Freezing thresholds</a:t>
            </a:r>
          </a:p>
        </p:txBody>
      </p:sp>
      <p:sp>
        <p:nvSpPr>
          <p:cNvPr id="88" name="Shape 88"/>
          <p:cNvSpPr/>
          <p:nvPr/>
        </p:nvSpPr>
        <p:spPr>
          <a:xfrm>
            <a:off x="1247775" y="593909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Adobe Song Std L" pitchFamily="18" charset="-128"/>
                <a:ea typeface="Adobe Song Std L" pitchFamily="18" charset="-128"/>
              </a:rPr>
              <a:t>Random Generation</a:t>
            </a:r>
          </a:p>
        </p:txBody>
      </p:sp>
      <p:pic>
        <p:nvPicPr>
          <p:cNvPr id="89" name="better_snowflake6.gif"/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83309" y="2775908"/>
            <a:ext cx="9193732" cy="68952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92225" y="1534483"/>
            <a:ext cx="104648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cap="all" spc="384">
                <a:solidFill>
                  <a:srgbClr val="55D7FF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 dirty="0">
                <a:solidFill>
                  <a:srgbClr val="55D7FF"/>
                </a:solidFill>
                <a:latin typeface="Century Gothic" pitchFamily="34" charset="0"/>
              </a:rPr>
              <a:t>cell reaction depends on state category &amp; manually-set melting/Freezing thresholds</a:t>
            </a:r>
          </a:p>
        </p:txBody>
      </p:sp>
      <p:sp>
        <p:nvSpPr>
          <p:cNvPr id="92" name="Shape 92"/>
          <p:cNvSpPr/>
          <p:nvPr/>
        </p:nvSpPr>
        <p:spPr>
          <a:xfrm>
            <a:off x="1247775" y="593909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Adobe Song Std L" pitchFamily="18" charset="-128"/>
                <a:ea typeface="Adobe Song Std L" pitchFamily="18" charset="-128"/>
              </a:rPr>
              <a:t>Random Generation</a:t>
            </a:r>
          </a:p>
        </p:txBody>
      </p:sp>
      <p:pic>
        <p:nvPicPr>
          <p:cNvPr id="93" name="better_snowflake7.gif"/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50606" y="2775908"/>
            <a:ext cx="9303588" cy="69776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9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473200" y="5486400"/>
            <a:ext cx="104648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solidFill>
                  <a:srgbClr val="55D7FF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 dirty="0" err="1">
                <a:solidFill>
                  <a:srgbClr val="55D7FF"/>
                </a:solidFill>
                <a:latin typeface="Century Gothic" pitchFamily="34" charset="0"/>
                <a:ea typeface="Adobe Song Std L" pitchFamily="18" charset="-128"/>
              </a:rPr>
              <a:t>Gravner-Griffeath</a:t>
            </a:r>
            <a:r>
              <a:rPr sz="2400" cap="all" spc="384" dirty="0">
                <a:solidFill>
                  <a:srgbClr val="55D7FF"/>
                </a:solidFill>
                <a:latin typeface="Century Gothic" pitchFamily="34" charset="0"/>
                <a:ea typeface="Adobe Song Std L" pitchFamily="18" charset="-128"/>
              </a:rPr>
              <a:t> snowflake model</a:t>
            </a:r>
          </a:p>
        </p:txBody>
      </p:sp>
      <p:sp>
        <p:nvSpPr>
          <p:cNvPr id="97" name="Shape 97"/>
          <p:cNvSpPr/>
          <p:nvPr/>
        </p:nvSpPr>
        <p:spPr>
          <a:xfrm>
            <a:off x="1247775" y="593909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Adobe Song Std L" pitchFamily="18" charset="-128"/>
                <a:ea typeface="Adobe Song Std L" pitchFamily="18" charset="-128"/>
              </a:rPr>
              <a:t>Further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600" y="3429000"/>
            <a:ext cx="115062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entury Gothic" pitchFamily="34" charset="0"/>
                <a:sym typeface="Avenir Light"/>
              </a:rPr>
              <a:t>http://psoup.math.wisc.edu/Snowfakes.htm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entury Gothic" pitchFamily="34" charset="0"/>
              <a:sym typeface="Avenir Ligh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Custom</PresentationFormat>
  <Paragraphs>33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New_Template1</vt:lpstr>
      <vt:lpstr>random generation of snow crystals with matlab</vt:lpstr>
      <vt:lpstr>Method</vt:lpstr>
      <vt:lpstr>method: hexagonal grid</vt:lpstr>
      <vt:lpstr>method: basic cell states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generation of snow crystals with matlab</dc:title>
  <cp:lastModifiedBy>ownerpc</cp:lastModifiedBy>
  <cp:revision>2</cp:revision>
  <dcterms:modified xsi:type="dcterms:W3CDTF">2015-12-01T13:30:21Z</dcterms:modified>
</cp:coreProperties>
</file>