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3"/>
    <p:restoredTop sz="94585"/>
  </p:normalViewPr>
  <p:slideViewPr>
    <p:cSldViewPr snapToGrid="0" snapToObjects="1">
      <p:cViewPr>
        <p:scale>
          <a:sx n="100" d="100"/>
          <a:sy n="100" d="100"/>
        </p:scale>
        <p:origin x="-376" y="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3388"/>
            <a:ext cx="89677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0" y="4243388"/>
            <a:ext cx="30765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ltGray">
          <a:xfrm>
            <a:off x="0" y="2590800"/>
            <a:ext cx="8967788" cy="165893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9112250" y="2590800"/>
            <a:ext cx="3076575" cy="16589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2BD3ED-B671-104C-BBA5-512B2271F026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125" y="2749550"/>
            <a:ext cx="1171575" cy="1357313"/>
          </a:xfrm>
        </p:spPr>
        <p:txBody>
          <a:bodyPr/>
          <a:lstStyle>
            <a:lvl1pPr>
              <a:defRPr/>
            </a:lvl1pPr>
          </a:lstStyle>
          <a:p>
            <a:fld id="{29D3658D-59C1-AA49-8EFE-2C592B8D6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12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4F4AA2E-6496-FC49-9F44-A895737A71FE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913" y="4711700"/>
            <a:ext cx="1154112" cy="1090613"/>
          </a:xfrm>
        </p:spPr>
        <p:txBody>
          <a:bodyPr/>
          <a:lstStyle>
            <a:lvl1pPr>
              <a:defRPr/>
            </a:lvl1pPr>
          </a:lstStyle>
          <a:p>
            <a:fld id="{70CA81FB-07F6-5845-8320-75A1E9D895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54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4A3CEE-F260-8C4E-90FF-A73B13AB33AB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913" y="4711700"/>
            <a:ext cx="1154112" cy="1090613"/>
          </a:xfrm>
        </p:spPr>
        <p:txBody>
          <a:bodyPr/>
          <a:lstStyle>
            <a:lvl1pPr>
              <a:defRPr/>
            </a:lvl1pPr>
          </a:lstStyle>
          <a:p>
            <a:fld id="{D7438E05-1208-B44B-95C6-7322458293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53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584200" y="747713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7200"/>
              <a:t>“</a:t>
            </a:r>
            <a:endParaRPr lang="en-US" sz="7200"/>
          </a:p>
        </p:txBody>
      </p:sp>
      <p:sp>
        <p:nvSpPr>
          <p:cNvPr id="10" name="TextBox 9"/>
          <p:cNvSpPr txBox="1"/>
          <p:nvPr/>
        </p:nvSpPr>
        <p:spPr>
          <a:xfrm>
            <a:off x="9663113" y="30337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ja-JP" altLang="en-US" sz="7200"/>
              <a:t>”</a:t>
            </a:r>
            <a:endParaRPr lang="en-US" sz="7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36F3F2F7-7EA8-B544-996C-D4C2DD834093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10729913" y="4710113"/>
            <a:ext cx="1154112" cy="1090612"/>
          </a:xfrm>
        </p:spPr>
        <p:txBody>
          <a:bodyPr/>
          <a:lstStyle>
            <a:lvl1pPr>
              <a:defRPr/>
            </a:lvl1pPr>
          </a:lstStyle>
          <a:p>
            <a:fld id="{84D5346E-6981-324C-8F10-261CD77073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18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9313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5929313"/>
            <a:ext cx="16033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45672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585450" y="45672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B96DF0-F200-BA4D-8361-3F213C76736F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913" y="4710113"/>
            <a:ext cx="1154112" cy="1090612"/>
          </a:xfrm>
        </p:spPr>
        <p:txBody>
          <a:bodyPr/>
          <a:lstStyle>
            <a:lvl1pPr>
              <a:defRPr/>
            </a:lvl1pPr>
          </a:lstStyle>
          <a:p>
            <a:fld id="{42E2AA49-4D12-2E46-9487-C6DC240A8D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4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D3F6971A-3655-0C4D-9B50-E030BB23D69B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CE824226-A26D-BE42-AEE3-1BD6117241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37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fld id="{06C6059D-F297-2E46-ACDA-0E85189C437C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EEAA44E5-C1CC-CF49-89CF-BDB6198C1B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0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5F44DF-301F-6A42-960D-E5B04B4AE8E9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F2891-25DD-1642-A821-209F1A0927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16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 rot="5400000">
            <a:off x="8116094" y="1869281"/>
            <a:ext cx="5106988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 rot="5400000">
            <a:off x="9867900" y="53721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200" y="593566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527778F2-CE40-F34A-B8D5-B662B387BCF3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1038" y="5935663"/>
            <a:ext cx="6126162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8088" y="5399088"/>
            <a:ext cx="1154112" cy="1090612"/>
          </a:xfrm>
        </p:spPr>
        <p:txBody>
          <a:bodyPr anchor="t"/>
          <a:lstStyle>
            <a:lvl1pPr algn="ctr">
              <a:defRPr/>
            </a:lvl1pPr>
          </a:lstStyle>
          <a:p>
            <a:fld id="{BDFBF1AB-AF73-7844-8005-8926DD8CCE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06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D9BD73-0B09-2843-9679-B67FA10DC2DD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A1202-D6D0-DC49-AED7-30E8C7AD2A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0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6225"/>
            <a:ext cx="10437813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4087813"/>
            <a:ext cx="16033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ltGray">
          <a:xfrm>
            <a:off x="0" y="2725738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10585450" y="2725738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EBBF40-CFD4-024E-B6D4-1B9DF971B45F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913" y="2870200"/>
            <a:ext cx="1154112" cy="1090613"/>
          </a:xfrm>
        </p:spPr>
        <p:txBody>
          <a:bodyPr/>
          <a:lstStyle>
            <a:lvl1pPr>
              <a:defRPr/>
            </a:lvl1pPr>
          </a:lstStyle>
          <a:p>
            <a:fld id="{702F35F8-6D09-4A45-BD76-C3F14846B0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01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AAB545-8015-0748-847C-8DAAA7DCEB03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E6BA1-1EC7-9444-BF57-82D079822D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7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2DD7ED-176C-1942-8EBC-ACF9FEB77943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AFCE0-52FE-F747-87DC-D9E0B527D8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55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78214C-ABFE-1949-9C14-81F2F726D6B2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957E66-3E9C-2C4E-881B-98FECF33B1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506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2724EA-120E-9448-B9F3-0235F678FFC5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5481A-EFF5-B44A-A0F3-BC73E5826A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69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08BC36-EF57-564E-9B46-F92BC5173986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80DE7-C73D-5C46-9B31-094CDE1CE7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4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0088"/>
            <a:ext cx="10437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50" y="1971675"/>
            <a:ext cx="16033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ltGray">
          <a:xfrm>
            <a:off x="0" y="609600"/>
            <a:ext cx="10437813" cy="136842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0585450" y="609600"/>
            <a:ext cx="1603375" cy="1368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5CB21C-0BD8-DF4A-949A-105CDC3F06A5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61124-ED85-D049-9E8E-8BDA9A2CE1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3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8" y="752475"/>
            <a:ext cx="96139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8" y="2336800"/>
            <a:ext cx="96139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1738" y="5935663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9B27E80C-6ABF-8A4E-83EB-F77984D7A14C}" type="datetimeFigureOut">
              <a:rPr lang="en-US"/>
              <a:pPr/>
              <a:t>12/2/15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38" y="5935663"/>
            <a:ext cx="68707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913" y="752475"/>
            <a:ext cx="1154112" cy="1092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3600">
                <a:solidFill>
                  <a:srgbClr val="FFFFFF"/>
                </a:solidFill>
              </a:defRPr>
            </a:lvl1pPr>
          </a:lstStyle>
          <a:p>
            <a:fld id="{CFB82FA0-46A4-7341-A633-25CBE70A62FB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rebuchet MS" charset="0"/>
          <a:ea typeface="ＭＳ Ｐゴシック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ctrTitle"/>
          </p:nvPr>
        </p:nvSpPr>
        <p:spPr>
          <a:xfrm>
            <a:off x="119063" y="2733675"/>
            <a:ext cx="8705850" cy="1373188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Mechanics of Wind Turbines</a:t>
            </a:r>
          </a:p>
        </p:txBody>
      </p:sp>
      <p:sp>
        <p:nvSpPr>
          <p:cNvPr id="19458" name="Subtitle 2"/>
          <p:cNvSpPr>
            <a:spLocks noGrp="1"/>
          </p:cNvSpPr>
          <p:nvPr>
            <p:ph type="subTitle" idx="1"/>
          </p:nvPr>
        </p:nvSpPr>
        <p:spPr>
          <a:xfrm>
            <a:off x="681038" y="4394200"/>
            <a:ext cx="8143875" cy="1117600"/>
          </a:xfrm>
        </p:spPr>
        <p:txBody>
          <a:bodyPr/>
          <a:lstStyle/>
          <a:p>
            <a:r>
              <a:rPr lang="en-US">
                <a:latin typeface="Trebuchet MS" charset="0"/>
              </a:rPr>
              <a:t>Aaron Lavine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681038" y="752475"/>
            <a:ext cx="9613900" cy="1081088"/>
          </a:xfrm>
        </p:spPr>
        <p:txBody>
          <a:bodyPr/>
          <a:lstStyle/>
          <a:p>
            <a:pPr algn="ctr"/>
            <a:r>
              <a:rPr lang="en-US">
                <a:latin typeface="Trebuchet MS" charset="0"/>
              </a:rPr>
              <a:t>Motivation</a:t>
            </a:r>
          </a:p>
        </p:txBody>
      </p:sp>
      <p:pic>
        <p:nvPicPr>
          <p:cNvPr id="20482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2938" y="2336800"/>
            <a:ext cx="5780087" cy="4257675"/>
          </a:xfrm>
        </p:spPr>
      </p:pic>
      <p:sp>
        <p:nvSpPr>
          <p:cNvPr id="2048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1038" y="2336800"/>
            <a:ext cx="4752975" cy="4257675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>
                <a:latin typeface="Trebuchet MS" charset="0"/>
              </a:rPr>
              <a:t>Alternative and sustainable solution to harvesting energy and generating electricity.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Trebuchet MS" charset="0"/>
              </a:rPr>
              <a:t>Wind power accounts for only 5.7% of total power generation in the US.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Trebuchet MS" charset="0"/>
              </a:rPr>
              <a:t>Efficient design and construction of these structures depends entirely on the mechanics each member experiences.</a:t>
            </a:r>
          </a:p>
          <a:p>
            <a:pPr marL="285750" indent="-285750">
              <a:buFont typeface="Arial" charset="0"/>
              <a:buChar char="•"/>
            </a:pPr>
            <a:r>
              <a:rPr lang="en-US">
                <a:latin typeface="Trebuchet MS" charset="0"/>
              </a:rPr>
              <a:t>Mechanics in focus:</a:t>
            </a:r>
          </a:p>
          <a:p>
            <a:pPr marL="800100" lvl="1" indent="-342900">
              <a:buFont typeface="Trebuchet MS" charset="0"/>
              <a:buAutoNum type="arabicPeriod"/>
            </a:pPr>
            <a:r>
              <a:rPr lang="en-US">
                <a:latin typeface="Trebuchet MS" charset="0"/>
              </a:rPr>
              <a:t>Forces and torque rotating the blades</a:t>
            </a:r>
          </a:p>
          <a:p>
            <a:pPr marL="800100" lvl="1" indent="-342900">
              <a:buFont typeface="Trebuchet MS" charset="0"/>
              <a:buAutoNum type="arabicPeriod"/>
            </a:pPr>
            <a:r>
              <a:rPr lang="en-US">
                <a:latin typeface="Trebuchet MS" charset="0"/>
              </a:rPr>
              <a:t>Horizontal load bending the tower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Trebuchet MS" charset="0"/>
              </a:rPr>
              <a:t>Blade Rotation Calculation</a:t>
            </a:r>
          </a:p>
        </p:txBody>
      </p:sp>
      <p:sp>
        <p:nvSpPr>
          <p:cNvPr id="6" name="Content Placeholder 5"/>
          <p:cNvSpPr>
            <a:spLocks noGrp="1" noRot="1" noChangeAspect="1" noMove="1" noResize="1" noEditPoints="1" noAdjustHandles="1" noChangeArrowheads="1" noChangeShapeType="1" noTextEdit="1"/>
          </p:cNvSpPr>
          <p:nvPr>
            <p:ph sz="half" idx="1"/>
          </p:nvPr>
        </p:nvSpPr>
        <p:spPr>
          <a:xfrm>
            <a:off x="0" y="2201406"/>
            <a:ext cx="3843868" cy="4385660"/>
          </a:xfrm>
          <a:blipFill rotWithShape="0">
            <a:blip r:embed="rId2"/>
            <a:stretch>
              <a:fillRect l="-2060" b="-13472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1507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6688" y="2201863"/>
            <a:ext cx="3779837" cy="3598862"/>
          </a:xfrm>
        </p:spPr>
      </p:pic>
      <p:pic>
        <p:nvPicPr>
          <p:cNvPr id="21508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101600"/>
            <a:ext cx="27432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8" y="3478213"/>
            <a:ext cx="41656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Trebuchet MS" charset="0"/>
              </a:rPr>
              <a:t>Rotation (Gusty Wind) </a:t>
            </a:r>
          </a:p>
        </p:txBody>
      </p:sp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6997700" y="-64770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" name="movie1.gif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838" y="2378074"/>
            <a:ext cx="5745162" cy="4308387"/>
          </a:xfrm>
        </p:spPr>
      </p:pic>
      <p:pic>
        <p:nvPicPr>
          <p:cNvPr id="5" name="movie1_zoom.gif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8550" y="2374900"/>
            <a:ext cx="5746750" cy="4310547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Trebuchet MS" charset="0"/>
              </a:rPr>
              <a:t>Bending Failure of Tower</a:t>
            </a:r>
          </a:p>
        </p:txBody>
      </p:sp>
      <p:pic>
        <p:nvPicPr>
          <p:cNvPr id="2355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981325"/>
            <a:ext cx="4784725" cy="358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987675"/>
            <a:ext cx="5740400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3311525" y="2311400"/>
            <a:ext cx="583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What similarity do you notice in these two failures?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Trebuchet MS" charset="0"/>
              </a:rPr>
              <a:t>Free Body Diagram of Tower</a:t>
            </a:r>
          </a:p>
        </p:txBody>
      </p:sp>
      <p:sp>
        <p:nvSpPr>
          <p:cNvPr id="5" name="Content Placeholder 4"/>
          <p:cNvSpPr>
            <a:spLocks noGrp="1" noRot="1" noChangeAspect="1" noMove="1" noResize="1" noEditPoints="1" noAdjustHandles="1" noChangeArrowheads="1" noChangeShapeType="1" noTextEdit="1"/>
          </p:cNvSpPr>
          <p:nvPr>
            <p:ph sz="half" idx="1"/>
          </p:nvPr>
        </p:nvSpPr>
        <p:spPr>
          <a:xfrm>
            <a:off x="680320" y="2336872"/>
            <a:ext cx="4698358" cy="4259320"/>
          </a:xfrm>
          <a:blipFill rotWithShape="0">
            <a:blip r:embed="rId2"/>
            <a:stretch>
              <a:fillRect l="-1818" t="-2861" r="-194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4579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4350" y="2373313"/>
            <a:ext cx="5630863" cy="422275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669925" y="752475"/>
            <a:ext cx="9625013" cy="1081088"/>
          </a:xfrm>
        </p:spPr>
        <p:txBody>
          <a:bodyPr/>
          <a:lstStyle/>
          <a:p>
            <a:pPr algn="ctr"/>
            <a:r>
              <a:rPr lang="en-US">
                <a:latin typeface="Trebuchet MS" charset="0"/>
              </a:rPr>
              <a:t>Method: Discretization of Linear ODE</a:t>
            </a:r>
          </a:p>
        </p:txBody>
      </p:sp>
      <p:sp>
        <p:nvSpPr>
          <p:cNvPr id="25602" name="Text Placeholder 2"/>
          <p:cNvSpPr>
            <a:spLocks noGrp="1"/>
          </p:cNvSpPr>
          <p:nvPr>
            <p:ph type="body" idx="1"/>
          </p:nvPr>
        </p:nvSpPr>
        <p:spPr>
          <a:xfrm>
            <a:off x="660400" y="2336800"/>
            <a:ext cx="3070225" cy="576263"/>
          </a:xfrm>
        </p:spPr>
        <p:txBody>
          <a:bodyPr/>
          <a:lstStyle/>
          <a:p>
            <a:pPr algn="ctr"/>
            <a:r>
              <a:rPr lang="en-US" sz="1800">
                <a:latin typeface="Trebuchet MS" charset="0"/>
              </a:rPr>
              <a:t>Equations and Definitions</a:t>
            </a:r>
          </a:p>
        </p:txBody>
      </p:sp>
      <p:sp>
        <p:nvSpPr>
          <p:cNvPr id="4" name="Text Placeholder 3"/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sz="half" idx="15"/>
          </p:nvPr>
        </p:nvSpPr>
        <p:spPr>
          <a:xfrm>
            <a:off x="101600" y="3022673"/>
            <a:ext cx="3975100" cy="3682927"/>
          </a:xfrm>
          <a:blipFill rotWithShape="0">
            <a:blip r:embed="rId2"/>
            <a:stretch>
              <a:fillRect l="-307" t="-1656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560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50" y="2336800"/>
            <a:ext cx="3063875" cy="576263"/>
          </a:xfrm>
        </p:spPr>
        <p:txBody>
          <a:bodyPr/>
          <a:lstStyle/>
          <a:p>
            <a:pPr algn="ctr"/>
            <a:r>
              <a:rPr lang="en-US">
                <a:latin typeface="Trebuchet MS" charset="0"/>
              </a:rPr>
              <a:t>Differentiation Form</a:t>
            </a:r>
          </a:p>
        </p:txBody>
      </p:sp>
      <p:sp>
        <p:nvSpPr>
          <p:cNvPr id="6" name="Text Placeholder 5"/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sz="half" idx="16"/>
          </p:nvPr>
        </p:nvSpPr>
        <p:spPr>
          <a:blipFill rotWithShape="0">
            <a:blip r:embed="rId3"/>
            <a:stretch>
              <a:fillRect l="-79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2560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224713" y="2336800"/>
            <a:ext cx="3070225" cy="576263"/>
          </a:xfrm>
        </p:spPr>
        <p:txBody>
          <a:bodyPr/>
          <a:lstStyle/>
          <a:p>
            <a:pPr algn="ctr"/>
            <a:r>
              <a:rPr lang="en-US">
                <a:latin typeface="Trebuchet MS" charset="0"/>
              </a:rPr>
              <a:t>Discretization Form</a:t>
            </a:r>
          </a:p>
        </p:txBody>
      </p:sp>
      <p:sp>
        <p:nvSpPr>
          <p:cNvPr id="8" name="Text Placeholder 7"/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sz="half" idx="17"/>
          </p:nvPr>
        </p:nvSpPr>
        <p:spPr>
          <a:xfrm>
            <a:off x="7142480" y="3022673"/>
            <a:ext cx="4363720" cy="3682927"/>
          </a:xfrm>
          <a:blipFill rotWithShape="0">
            <a:blip r:embed="rId4"/>
            <a:stretch>
              <a:fillRect l="-978" t="-2649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Trebuchet MS" charset="0"/>
              </a:rPr>
              <a:t>Tower Bending (Increasing Wind Speed)</a:t>
            </a:r>
          </a:p>
        </p:txBody>
      </p:sp>
      <p:pic>
        <p:nvPicPr>
          <p:cNvPr id="3" name="movie2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6088" y="2095500"/>
            <a:ext cx="6145212" cy="460840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681038" y="752475"/>
            <a:ext cx="9613900" cy="1081088"/>
          </a:xfrm>
        </p:spPr>
        <p:txBody>
          <a:bodyPr/>
          <a:lstStyle/>
          <a:p>
            <a:pPr algn="ctr"/>
            <a:r>
              <a:rPr lang="en-US">
                <a:latin typeface="Trebuchet MS" charset="0"/>
              </a:rPr>
              <a:t>Why does the tower fail at its base and not where it deflects the most?</a:t>
            </a:r>
          </a:p>
        </p:txBody>
      </p:sp>
      <p:sp>
        <p:nvSpPr>
          <p:cNvPr id="4" name="Text Placeholder 3"/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sz="half" idx="2"/>
          </p:nvPr>
        </p:nvSpPr>
        <p:spPr>
          <a:xfrm>
            <a:off x="680322" y="2336872"/>
            <a:ext cx="3790078" cy="4277645"/>
          </a:xfrm>
          <a:blipFill rotWithShape="0">
            <a:blip r:embed="rId2"/>
            <a:stretch>
              <a:fillRect l="-644" r="-2254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pic>
        <p:nvPicPr>
          <p:cNvPr id="27651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91113" y="2336800"/>
            <a:ext cx="5780087" cy="43354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987</TotalTime>
  <Words>127</Words>
  <Application>Microsoft Macintosh PowerPoint</Application>
  <PresentationFormat>Custom</PresentationFormat>
  <Paragraphs>26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Berlin</vt:lpstr>
      <vt:lpstr>Mechanics of Wind Turbines</vt:lpstr>
      <vt:lpstr>Motivation</vt:lpstr>
      <vt:lpstr>Blade Rotation Calculation</vt:lpstr>
      <vt:lpstr>Rotation (Gusty Wind) </vt:lpstr>
      <vt:lpstr>Bending Failure of Tower</vt:lpstr>
      <vt:lpstr>Free Body Diagram of Tower</vt:lpstr>
      <vt:lpstr>Method: Discretization of Linear ODE</vt:lpstr>
      <vt:lpstr>Tower Bending (Increasing Wind Speed)</vt:lpstr>
      <vt:lpstr>Why does the tower fail at its base and not where it deflects the most?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Mechanics of Wind Turbines</dc:title>
  <dc:creator>Microsoft Office User</dc:creator>
  <cp:lastModifiedBy>Aaron Lavine</cp:lastModifiedBy>
  <cp:revision>41</cp:revision>
  <dcterms:created xsi:type="dcterms:W3CDTF">2015-11-23T19:59:58Z</dcterms:created>
  <dcterms:modified xsi:type="dcterms:W3CDTF">2015-12-03T00:20:48Z</dcterms:modified>
</cp:coreProperties>
</file>