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gif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4" r:id="rId1"/>
  </p:sldMasterIdLst>
  <p:notesMasterIdLst>
    <p:notesMasterId r:id="rId5"/>
  </p:notesMasterIdLst>
  <p:sldIdLst>
    <p:sldId id="256" r:id="rId2"/>
    <p:sldId id="257" r:id="rId3"/>
    <p:sldId id="260" r:id="rId4"/>
  </p:sldIdLst>
  <p:sldSz cx="9144000" cy="5143500" type="screen16x9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90651C3A-4460-11DB-9652-00E08161165F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117" d="100"/>
          <a:sy n="117" d="100"/>
        </p:scale>
        <p:origin x="-96" y="-45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printerSettings" Target="printerSettings/printerSettings1.bin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8854927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" name="Shape 2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381187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3" name="Shape 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2"/>
              </a:buClr>
              <a:buNone/>
              <a:defRPr>
                <a:solidFill>
                  <a:schemeClr val="dk2"/>
                </a:solidFill>
              </a:defRPr>
            </a:lvl1pPr>
            <a:lvl2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2pPr>
            <a:lvl3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3pPr>
            <a:lvl4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4pPr>
            <a:lvl5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5pPr>
            <a:lvl6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6pPr>
            <a:lvl7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7pPr>
            <a:lvl8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8pPr>
            <a:lvl9pPr algn="ctr">
              <a:spcBef>
                <a:spcPts val="0"/>
              </a:spcBef>
              <a:buClr>
                <a:schemeClr val="dk2"/>
              </a:buClr>
              <a:buSzPct val="100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algn="ctr">
              <a:spcBef>
                <a:spcPts val="0"/>
              </a:spcBef>
              <a:buSzPct val="100000"/>
              <a:defRPr sz="4800"/>
            </a:lvl1pPr>
            <a:lvl2pPr algn="ctr">
              <a:spcBef>
                <a:spcPts val="0"/>
              </a:spcBef>
              <a:buSzPct val="100000"/>
              <a:defRPr sz="4800"/>
            </a:lvl2pPr>
            <a:lvl3pPr algn="ctr">
              <a:spcBef>
                <a:spcPts val="0"/>
              </a:spcBef>
              <a:buSzPct val="100000"/>
              <a:defRPr sz="4800"/>
            </a:lvl3pPr>
            <a:lvl4pPr algn="ctr">
              <a:spcBef>
                <a:spcPts val="0"/>
              </a:spcBef>
              <a:buSzPct val="100000"/>
              <a:defRPr sz="4800"/>
            </a:lvl4pPr>
            <a:lvl5pPr algn="ctr">
              <a:spcBef>
                <a:spcPts val="0"/>
              </a:spcBef>
              <a:buSzPct val="100000"/>
              <a:defRPr sz="4800"/>
            </a:lvl5pPr>
            <a:lvl6pPr algn="ctr">
              <a:spcBef>
                <a:spcPts val="0"/>
              </a:spcBef>
              <a:buSzPct val="100000"/>
              <a:defRPr sz="4800"/>
            </a:lvl6pPr>
            <a:lvl7pPr algn="ctr">
              <a:spcBef>
                <a:spcPts val="0"/>
              </a:spcBef>
              <a:buSzPct val="100000"/>
              <a:defRPr sz="4800"/>
            </a:lvl7pPr>
            <a:lvl8pPr algn="ctr">
              <a:spcBef>
                <a:spcPts val="0"/>
              </a:spcBef>
              <a:buSzPct val="100000"/>
              <a:defRPr sz="4800"/>
            </a:lvl8pPr>
            <a:lvl9pPr algn="ctr">
              <a:spcBef>
                <a:spcPts val="0"/>
              </a:spcBef>
              <a:buSzPct val="100000"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body" idx="2"/>
          </p:nvPr>
        </p:nvSpPr>
        <p:spPr>
          <a:xfrm>
            <a:off x="4692273" y="1200150"/>
            <a:ext cx="3994500" cy="37256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5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algn="ctr">
              <a:spcBef>
                <a:spcPts val="0"/>
              </a:spcBef>
              <a:buClr>
                <a:schemeClr val="dk1"/>
              </a:buClr>
              <a:buSzPct val="100000"/>
              <a:buNone/>
              <a:defRPr sz="1800">
                <a:solidFill>
                  <a:schemeClr val="dk1"/>
                </a:solidFill>
              </a:defRPr>
            </a:lvl1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30000">
              <a:schemeClr val="lt1"/>
            </a:gs>
            <a:gs pos="100000">
              <a:schemeClr val="lt2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1pPr>
            <a:lvl2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600"/>
              </a:spcBef>
              <a:buSzPct val="100000"/>
              <a:defRPr sz="3000"/>
            </a:lvl1pPr>
            <a:lvl2pPr>
              <a:spcBef>
                <a:spcPts val="480"/>
              </a:spcBef>
              <a:buSzPct val="100000"/>
              <a:defRPr sz="2400"/>
            </a:lvl2pPr>
            <a:lvl3pPr>
              <a:spcBef>
                <a:spcPts val="480"/>
              </a:spcBef>
              <a:buSzPct val="100000"/>
              <a:defRPr sz="2400"/>
            </a:lvl3pPr>
            <a:lvl4pPr>
              <a:spcBef>
                <a:spcPts val="360"/>
              </a:spcBef>
              <a:buSzPct val="100000"/>
              <a:defRPr sz="1800"/>
            </a:lvl4pPr>
            <a:lvl5pPr>
              <a:spcBef>
                <a:spcPts val="360"/>
              </a:spcBef>
              <a:buSzPct val="100000"/>
              <a:defRPr sz="1800"/>
            </a:lvl5pPr>
            <a:lvl6pPr>
              <a:spcBef>
                <a:spcPts val="360"/>
              </a:spcBef>
              <a:buSzPct val="100000"/>
              <a:defRPr sz="1800"/>
            </a:lvl6pPr>
            <a:lvl7pPr>
              <a:spcBef>
                <a:spcPts val="360"/>
              </a:spcBef>
              <a:buSzPct val="100000"/>
              <a:defRPr sz="1800"/>
            </a:lvl7pPr>
            <a:lvl8pPr>
              <a:spcBef>
                <a:spcPts val="360"/>
              </a:spcBef>
              <a:buSzPct val="100000"/>
              <a:defRPr sz="1800"/>
            </a:lvl8pPr>
            <a:lvl9pPr>
              <a:spcBef>
                <a:spcPts val="360"/>
              </a:spcBef>
              <a:buSzPct val="100000"/>
              <a:defRPr sz="18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.png"/><Relationship Id="rId12" Type="http://schemas.openxmlformats.org/officeDocument/2006/relationships/image" Target="../media/image2.png"/><Relationship Id="rId13" Type="http://schemas.openxmlformats.org/officeDocument/2006/relationships/image" Target="../media/image3.png"/><Relationship Id="rId14" Type="http://schemas.openxmlformats.org/officeDocument/2006/relationships/image" Target="../media/image4.png"/><Relationship Id="rId1" Type="http://schemas.microsoft.com/office/2007/relationships/media" Target="../media/media1.gif"/><Relationship Id="rId2" Type="http://schemas.openxmlformats.org/officeDocument/2006/relationships/video" Target="../media/media1.gif"/><Relationship Id="rId3" Type="http://schemas.microsoft.com/office/2007/relationships/media" Target="../media/media2.gif"/><Relationship Id="rId4" Type="http://schemas.openxmlformats.org/officeDocument/2006/relationships/video" Target="../media/media2.gif"/><Relationship Id="rId5" Type="http://schemas.microsoft.com/office/2007/relationships/media" Target="../media/media3.gif"/><Relationship Id="rId6" Type="http://schemas.openxmlformats.org/officeDocument/2006/relationships/video" Target="../media/media3.gif"/><Relationship Id="rId7" Type="http://schemas.microsoft.com/office/2007/relationships/media" Target="../media/media4.gif"/><Relationship Id="rId8" Type="http://schemas.openxmlformats.org/officeDocument/2006/relationships/video" Target="../media/media4.gif"/><Relationship Id="rId9" Type="http://schemas.openxmlformats.org/officeDocument/2006/relationships/slideLayout" Target="../slideLayouts/slideLayout2.xml"/><Relationship Id="rId10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Shape 23"/>
          <p:cNvSpPr txBox="1">
            <a:spLocks noGrp="1"/>
          </p:cNvSpPr>
          <p:nvPr>
            <p:ph type="ctrTitle"/>
          </p:nvPr>
        </p:nvSpPr>
        <p:spPr>
          <a:xfrm>
            <a:off x="685800" y="1583342"/>
            <a:ext cx="7772400" cy="1159799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Diffusion Limited Aggregation in 3D</a:t>
            </a:r>
          </a:p>
        </p:txBody>
      </p:sp>
      <p:sp>
        <p:nvSpPr>
          <p:cNvPr id="24" name="Shape 24"/>
          <p:cNvSpPr txBox="1">
            <a:spLocks noGrp="1"/>
          </p:cNvSpPr>
          <p:nvPr>
            <p:ph type="subTitle" idx="1"/>
          </p:nvPr>
        </p:nvSpPr>
        <p:spPr>
          <a:xfrm>
            <a:off x="685800" y="2840053"/>
            <a:ext cx="7772400" cy="7847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/>
              <a:t>David Adams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/>
              <a:t>Background</a:t>
            </a:r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Witten-Sander process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Seed particle at center of space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Random walk particles until bond</a:t>
            </a:r>
          </a:p>
          <a:p>
            <a:pPr marL="457200" lvl="0" indent="-4191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n" dirty="0"/>
              <a:t>Forms self-similar fractals</a:t>
            </a:r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"/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</p:spPr>
        <p:txBody>
          <a:bodyPr lIns="91425" tIns="91425" rIns="91425" bIns="91425" anchor="b" anchorCtr="0">
            <a:noAutofit/>
          </a:bodyPr>
          <a:lstStyle/>
          <a:p>
            <a:r>
              <a:rPr lang="en" dirty="0" smtClean="0"/>
              <a:t>p = 1</a:t>
            </a:r>
            <a:r>
              <a:rPr lang="en-US" dirty="0" smtClean="0"/>
              <a:t>		</a:t>
            </a:r>
            <a:r>
              <a:rPr lang="en" dirty="0" smtClean="0"/>
              <a:t>p = </a:t>
            </a:r>
            <a:r>
              <a:rPr lang="en-US" dirty="0" smtClean="0"/>
              <a:t>.5 		</a:t>
            </a:r>
            <a:r>
              <a:rPr lang="en" dirty="0"/>
              <a:t>p = </a:t>
            </a:r>
            <a:r>
              <a:rPr lang="en-US" dirty="0"/>
              <a:t>.</a:t>
            </a:r>
            <a:r>
              <a:rPr lang="en-US" dirty="0" smtClean="0"/>
              <a:t>25</a:t>
            </a:r>
            <a:endParaRPr lang="en" dirty="0"/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219375"/>
            <a:ext cx="8229600" cy="3725699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" name="spin_1_p1.gif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57199" y="1067419"/>
            <a:ext cx="2549641" cy="1910462"/>
          </a:xfrm>
          <a:prstGeom prst="rect">
            <a:avLst/>
          </a:prstGeom>
        </p:spPr>
      </p:pic>
      <p:pic>
        <p:nvPicPr>
          <p:cNvPr id="8" name="spin_2_p5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233390" y="1063378"/>
            <a:ext cx="2619464" cy="1962781"/>
          </a:xfrm>
          <a:prstGeom prst="rect">
            <a:avLst/>
          </a:prstGeom>
        </p:spPr>
      </p:pic>
      <p:pic>
        <p:nvPicPr>
          <p:cNvPr id="10" name="spin_3_p25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49948" y="1067419"/>
            <a:ext cx="2726607" cy="2043063"/>
          </a:xfrm>
          <a:prstGeom prst="rect">
            <a:avLst/>
          </a:prstGeom>
        </p:spPr>
      </p:pic>
      <p:pic>
        <p:nvPicPr>
          <p:cNvPr id="11" name="spin_4_p1.gif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14424" y="2977882"/>
            <a:ext cx="2747119" cy="2058434"/>
          </a:xfrm>
          <a:prstGeom prst="rect">
            <a:avLst/>
          </a:prstGeom>
        </p:spPr>
      </p:pic>
      <p:sp>
        <p:nvSpPr>
          <p:cNvPr id="12" name="Shape 47"/>
          <p:cNvSpPr txBox="1">
            <a:spLocks/>
          </p:cNvSpPr>
          <p:nvPr/>
        </p:nvSpPr>
        <p:spPr>
          <a:xfrm>
            <a:off x="457200" y="2833119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>
            <a:noAutofit/>
          </a:bodyPr>
          <a:lstStyle>
            <a:def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1pPr>
            <a:lvl2pPr marR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  <a:defRPr sz="3600" b="1" i="0" u="none" strike="noStrike" cap="none" baseline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rtl val="0"/>
              </a:defRPr>
            </a:lvl2pPr>
            <a:lvl3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3pPr>
            <a:lvl4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4pPr>
            <a:lvl5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5pPr>
            <a:lvl6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6pPr>
            <a:lvl7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7pPr>
            <a:lvl8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8pPr>
            <a:lvl9pPr>
              <a:spcBef>
                <a:spcPts val="0"/>
              </a:spcBef>
              <a:buClr>
                <a:schemeClr val="dk1"/>
              </a:buClr>
              <a:buSzPct val="100000"/>
              <a:buNone/>
              <a:defRPr sz="3600" b="1">
                <a:solidFill>
                  <a:schemeClr val="dk1"/>
                </a:solidFill>
              </a:defRPr>
            </a:lvl9pPr>
          </a:lstStyle>
          <a:p>
            <a:r>
              <a:rPr lang="en" dirty="0" smtClean="0"/>
              <a:t>p = </a:t>
            </a:r>
            <a:r>
              <a:rPr lang="en-US" dirty="0" smtClean="0"/>
              <a:t>.</a:t>
            </a:r>
            <a:r>
              <a:rPr lang="en" dirty="0" smtClean="0"/>
              <a:t>1</a:t>
            </a:r>
            <a:r>
              <a:rPr lang="en-US" dirty="0" smtClean="0"/>
              <a:t>				</a:t>
            </a:r>
            <a:endParaRPr lang="en" dirty="0"/>
          </a:p>
        </p:txBody>
      </p:sp>
    </p:spTree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82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1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73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2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5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3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light-gradient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31</Words>
  <Application>Microsoft Macintosh PowerPoint</Application>
  <PresentationFormat>On-screen Show (16:9)</PresentationFormat>
  <Paragraphs>9</Paragraphs>
  <Slides>3</Slides>
  <Notes>3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4" baseType="lpstr">
      <vt:lpstr>light-gradient</vt:lpstr>
      <vt:lpstr>Diffusion Limited Aggregation in 3D</vt:lpstr>
      <vt:lpstr>Background</vt:lpstr>
      <vt:lpstr>p = 1  p = .5   p = .25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Diffusion Limited Aggregation in 3D</dc:title>
  <cp:lastModifiedBy>David Adams</cp:lastModifiedBy>
  <cp:revision>4</cp:revision>
  <dcterms:modified xsi:type="dcterms:W3CDTF">2014-12-02T19:28:49Z</dcterms:modified>
</cp:coreProperties>
</file>