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20" name="자유형 19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90" y="364331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A155-10DF-48AC-9914-41577894D295}" type="datetimeFigureOut">
              <a:rPr lang="ko-KR" altLang="en-US" smtClean="0"/>
              <a:t>2014-12-03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9368-DB74-4435-9FA0-30B13494433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5" name="자유형 14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457200" y="2285992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A155-10DF-48AC-9914-41577894D295}" type="datetimeFigureOut">
              <a:rPr lang="ko-KR" altLang="en-US" smtClean="0"/>
              <a:t>2014-12-03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9368-DB74-4435-9FA0-30B13494433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62263" y="51347"/>
            <a:ext cx="1000131" cy="1036773"/>
            <a:chOff x="13317" y="34771"/>
            <a:chExt cx="1272534" cy="1310103"/>
          </a:xfrm>
        </p:grpSpPr>
        <p:sp>
          <p:nvSpPr>
            <p:cNvPr id="12" name="자유형 11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3" name="자유형 12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4" name="자유형 13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8" name="자유형 7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9" name="자유형 8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A155-10DF-48AC-9914-41577894D295}" type="datetimeFigureOut">
              <a:rPr lang="ko-KR" altLang="en-US" smtClean="0"/>
              <a:t>2014-12-03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9368-DB74-4435-9FA0-30B13494433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29454" y="428606"/>
            <a:ext cx="1757346" cy="5357851"/>
          </a:xfrm>
        </p:spPr>
        <p:txBody>
          <a:bodyPr vert="eaVert"/>
          <a:lstStyle>
            <a:lvl1pPr algn="l">
              <a:defRPr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28596" y="428606"/>
            <a:ext cx="6357982" cy="536893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25" name="자유형 24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26" name="자유형 25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600202"/>
            <a:ext cx="8258204" cy="4525963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A155-10DF-48AC-9914-41577894D295}" type="datetimeFigureOut">
              <a:rPr lang="ko-KR" altLang="en-US" smtClean="0"/>
              <a:t>2014-12-03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9368-DB74-4435-9FA0-30B13494433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472386" cy="100013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grpSp>
        <p:nvGrpSpPr>
          <p:cNvPr id="8" name="그룹 7"/>
          <p:cNvGrpSpPr/>
          <p:nvPr/>
        </p:nvGrpSpPr>
        <p:grpSpPr>
          <a:xfrm>
            <a:off x="71407" y="106210"/>
            <a:ext cx="1000131" cy="1036773"/>
            <a:chOff x="13317" y="34771"/>
            <a:chExt cx="1272534" cy="1310103"/>
          </a:xfrm>
        </p:grpSpPr>
        <p:sp>
          <p:nvSpPr>
            <p:cNvPr id="16" name="자유형 15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0" name="자유형 19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21" name="자유형 20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4414" y="1857364"/>
            <a:ext cx="690717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A155-10DF-48AC-9914-41577894D295}" type="datetimeFigureOut">
              <a:rPr lang="ko-KR" altLang="en-US" smtClean="0"/>
              <a:t>2014-12-03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9368-DB74-4435-9FA0-30B13494433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14414" y="3286124"/>
            <a:ext cx="6915144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grpSp>
        <p:nvGrpSpPr>
          <p:cNvPr id="8" name="그룹 7"/>
          <p:cNvGrpSpPr/>
          <p:nvPr/>
        </p:nvGrpSpPr>
        <p:grpSpPr>
          <a:xfrm>
            <a:off x="142845" y="1857364"/>
            <a:ext cx="1000131" cy="1036773"/>
            <a:chOff x="13317" y="34771"/>
            <a:chExt cx="1272534" cy="1310103"/>
          </a:xfrm>
        </p:grpSpPr>
        <p:sp>
          <p:nvSpPr>
            <p:cNvPr id="26" name="자유형 25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7" name="자유형 26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8" name="자유형 27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9" name="자유형 28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30" name="자유형 29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4" name="자유형 13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11" name="자유형 10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2" name="자유형 11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A155-10DF-48AC-9914-41577894D295}" type="datetimeFigureOut">
              <a:rPr lang="ko-KR" altLang="en-US" smtClean="0"/>
              <a:t>2014-12-03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9368-DB74-4435-9FA0-30B13494433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chemeClr val="accent1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chemeClr val="accent4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A155-10DF-48AC-9914-41577894D295}" type="datetimeFigureOut">
              <a:rPr lang="ko-KR" altLang="en-US" smtClean="0"/>
              <a:t>2014-12-03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9368-DB74-4435-9FA0-30B13494433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71407" y="71414"/>
            <a:ext cx="1000131" cy="1036774"/>
            <a:chOff x="13317" y="34771"/>
            <a:chExt cx="1272535" cy="1310104"/>
          </a:xfrm>
        </p:grpSpPr>
        <p:sp>
          <p:nvSpPr>
            <p:cNvPr id="20" name="자유형 19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1" name="자유형 20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3" name="자유형 22"/>
            <p:cNvSpPr>
              <a:spLocks/>
            </p:cNvSpPr>
            <p:nvPr/>
          </p:nvSpPr>
          <p:spPr bwMode="gray">
            <a:xfrm>
              <a:off x="969940" y="1030550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4" name="자유형 23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16" name="자유형 15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  <a:prstDash val="solid"/>
                </a:ln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A155-10DF-48AC-9914-41577894D295}" type="datetimeFigureOut">
              <a:rPr lang="ko-KR" altLang="en-US" smtClean="0"/>
              <a:t>2014-12-03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9368-DB74-4435-9FA0-30B13494433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71407" y="106211"/>
            <a:ext cx="1000131" cy="1036773"/>
            <a:chOff x="13317" y="34771"/>
            <a:chExt cx="1272534" cy="1310103"/>
          </a:xfrm>
        </p:grpSpPr>
        <p:sp>
          <p:nvSpPr>
            <p:cNvPr id="19" name="자유형 18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0" name="자유형 19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1" name="자유형 20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3" name="자유형 22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12" name="자유형 11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3" name="자유형 12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A155-10DF-48AC-9914-41577894D295}" type="datetimeFigureOut">
              <a:rPr lang="ko-KR" altLang="en-US" smtClean="0"/>
              <a:t>2014-12-03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9368-DB74-4435-9FA0-30B13494433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5" name="자유형 14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06400" y="384598"/>
            <a:ext cx="7500990" cy="481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anchor="b"/>
          <a:lstStyle>
            <a:lvl1pPr algn="l">
              <a:defRPr sz="2400" b="1">
                <a:ln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7662" y="1089026"/>
            <a:ext cx="4686304" cy="50546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71580" y="1089026"/>
            <a:ext cx="2686038" cy="50546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A155-10DF-48AC-9914-41577894D295}" type="datetimeFigureOut">
              <a:rPr lang="ko-KR" altLang="en-US" smtClean="0"/>
              <a:t>2014-12-03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9368-DB74-4435-9FA0-30B13494433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자유형 10"/>
          <p:cNvSpPr>
            <a:spLocks/>
          </p:cNvSpPr>
          <p:nvPr/>
        </p:nvSpPr>
        <p:spPr bwMode="gray">
          <a:xfrm>
            <a:off x="340905" y="106210"/>
            <a:ext cx="248288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gray">
          <a:xfrm>
            <a:off x="71407" y="653955"/>
            <a:ext cx="247040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3" name="자유형 12"/>
          <p:cNvSpPr>
            <a:spLocks/>
          </p:cNvSpPr>
          <p:nvPr/>
        </p:nvSpPr>
        <p:spPr bwMode="gray">
          <a:xfrm>
            <a:off x="73902" y="106210"/>
            <a:ext cx="248288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rgbClr val="3F949A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4" name="자유형 13"/>
          <p:cNvSpPr>
            <a:spLocks/>
          </p:cNvSpPr>
          <p:nvPr/>
        </p:nvSpPr>
        <p:spPr bwMode="gray">
          <a:xfrm>
            <a:off x="823251" y="894237"/>
            <a:ext cx="248287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rgbClr val="3F949A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5" name="자유형 14"/>
          <p:cNvSpPr>
            <a:spLocks/>
          </p:cNvSpPr>
          <p:nvPr/>
        </p:nvSpPr>
        <p:spPr bwMode="gray">
          <a:xfrm>
            <a:off x="344103" y="376692"/>
            <a:ext cx="479107" cy="517546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29190" y="928670"/>
            <a:ext cx="3857652" cy="928694"/>
          </a:xfrm>
        </p:spPr>
        <p:txBody>
          <a:bodyPr anchor="b"/>
          <a:lstStyle>
            <a:lvl1pPr algn="l">
              <a:defRPr sz="2000" b="1">
                <a:ln>
                  <a:noFill/>
                  <a:prstDash val="solid"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29190" y="1928802"/>
            <a:ext cx="3857652" cy="33575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A155-10DF-48AC-9914-41577894D295}" type="datetimeFigureOut">
              <a:rPr lang="ko-KR" altLang="en-US" smtClean="0"/>
              <a:t>2014-12-03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9368-DB74-4435-9FA0-30B13494433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 rot="21422455">
            <a:off x="609122" y="1000108"/>
            <a:ext cx="4000528" cy="4857784"/>
          </a:xfrm>
          <a:prstGeom prst="rect">
            <a:avLst/>
          </a:prstGeom>
          <a:solidFill>
            <a:srgbClr val="F8F8F8"/>
          </a:solidFill>
          <a:ln w="3175" cap="sq" cmpd="sng" algn="ctr">
            <a:solidFill>
              <a:srgbClr val="C0C0C0"/>
            </a:solidFill>
            <a:prstDash val="solid"/>
          </a:ln>
          <a:effectLst>
            <a:outerShdw blurRad="5715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9" name="그림 개체 틀 8"/>
          <p:cNvSpPr>
            <a:spLocks noGrp="1"/>
          </p:cNvSpPr>
          <p:nvPr>
            <p:ph type="pic" sz="quarter" idx="1"/>
          </p:nvPr>
        </p:nvSpPr>
        <p:spPr>
          <a:xfrm>
            <a:off x="642910" y="1000108"/>
            <a:ext cx="4004390" cy="4857784"/>
          </a:xfrm>
          <a:prstGeom prst="rect">
            <a:avLst/>
          </a:prstGeom>
          <a:solidFill>
            <a:schemeClr val="accent3"/>
          </a:solidFill>
          <a:ln w="3175" cap="sq" cmpd="sng" algn="ctr">
            <a:solidFill>
              <a:srgbClr val="F8F8F8"/>
            </a:solidFill>
            <a:prstDash val="solid"/>
            <a:miter lim="800000"/>
          </a:ln>
          <a:effectLst>
            <a:outerShdw blurRad="38100" dist="50800" dir="3000000" algn="tl" rotWithShape="0">
              <a:srgbClr val="000000">
                <a:alpha val="40000"/>
              </a:srgbClr>
            </a:outerShdw>
          </a:effectLst>
          <a:sp3d contourW="12700" prstMaterial="plastic">
            <a:contourClr>
              <a:srgbClr val="000000">
                <a:alpha val="35294"/>
              </a:srgb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grpSp>
        <p:nvGrpSpPr>
          <p:cNvPr id="3" name="그룹 2"/>
          <p:cNvGrpSpPr/>
          <p:nvPr/>
        </p:nvGrpSpPr>
        <p:grpSpPr>
          <a:xfrm>
            <a:off x="8116469" y="45696"/>
            <a:ext cx="1000131" cy="1036773"/>
            <a:chOff x="13317" y="34771"/>
            <a:chExt cx="1272534" cy="1310103"/>
          </a:xfrm>
        </p:grpSpPr>
        <p:sp>
          <p:nvSpPr>
            <p:cNvPr id="13" name="자유형 12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4" name="자유형 13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61000">
                <a:schemeClr val="bg1">
                  <a:alpha val="40000"/>
                </a:schemeClr>
              </a:gs>
            </a:gsLst>
            <a:lin ang="5400000" scaled="1"/>
            <a:tileRect/>
          </a:gradFill>
          <a:ln w="19050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824A155-10DF-48AC-9914-41577894D295}" type="datetimeFigureOut">
              <a:rPr lang="ko-KR" altLang="en-US" smtClean="0"/>
              <a:t>2014-12-03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1919368-DB74-4435-9FA0-30B13494433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1" kern="1200" spc="50" dirty="0" smtClean="0">
          <a:ln>
            <a:noFill/>
            <a:prstDash val="solid"/>
          </a:ln>
          <a:gradFill flip="none" rotWithShape="1">
            <a:gsLst>
              <a:gs pos="0">
                <a:schemeClr val="tx2"/>
              </a:gs>
              <a:gs pos="26000">
                <a:schemeClr val="tx2"/>
              </a:gs>
              <a:gs pos="41000">
                <a:schemeClr val="tx2">
                  <a:shade val="90000"/>
                </a:schemeClr>
              </a:gs>
              <a:gs pos="67000">
                <a:schemeClr val="tx2">
                  <a:shade val="50000"/>
                </a:schemeClr>
              </a:gs>
              <a:gs pos="95000">
                <a:schemeClr val="tx2"/>
              </a:gs>
            </a:gsLst>
            <a:lin ang="5400000" scaled="1"/>
            <a:tileRect/>
          </a:gradFill>
          <a:effectLst>
            <a:outerShdw blurRad="50800" dist="50800" dir="54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3"/>
        </a:buClr>
        <a:buSzPct val="85000"/>
        <a:buFont typeface="Wingdings"/>
        <a:buChar char="u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4"/>
        </a:buClr>
        <a:buSzPct val="80000"/>
        <a:buFont typeface="Wingdings"/>
        <a:buChar char="u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5"/>
        </a:buClr>
        <a:buSzPct val="75000"/>
        <a:buFont typeface="Wingdings"/>
        <a:buChar char="u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70000"/>
        <a:buFont typeface="Wingdings"/>
        <a:buChar char="u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tx2"/>
        </a:buClr>
        <a:buSzPct val="60000"/>
        <a:buFont typeface="Wingdings"/>
        <a:buChar char="u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"/>
        <a:buChar char="u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2"/>
        </a:buClr>
        <a:buSzPct val="55000"/>
        <a:buFont typeface="Wingdings"/>
        <a:buChar char="u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3"/>
        </a:buClr>
        <a:buSzPct val="50000"/>
        <a:buFont typeface="Wingdings"/>
        <a:buChar char="u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rek\Documents\MATLAB\Derek_Jung_final_project\cic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-24831" y="3140968"/>
            <a:ext cx="6400800" cy="1752600"/>
          </a:xfrm>
        </p:spPr>
        <p:txBody>
          <a:bodyPr/>
          <a:lstStyle/>
          <a:p>
            <a:pPr algn="l"/>
            <a:r>
              <a:rPr lang="en-US" altLang="ko-KR" b="1" dirty="0" smtClean="0">
                <a:solidFill>
                  <a:srgbClr val="7030A0"/>
                </a:solidFill>
              </a:rPr>
              <a:t>Derek Jung </a:t>
            </a:r>
            <a:endParaRPr lang="ko-KR" altLang="en-US" b="1" dirty="0">
              <a:solidFill>
                <a:srgbClr val="7030A0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1520" y="1963773"/>
            <a:ext cx="7772400" cy="1470025"/>
          </a:xfrm>
        </p:spPr>
        <p:txBody>
          <a:bodyPr/>
          <a:lstStyle/>
          <a:p>
            <a:r>
              <a:rPr lang="en-US" altLang="ko-KR" b="1" dirty="0" smtClean="0">
                <a:solidFill>
                  <a:srgbClr val="00B0F0"/>
                </a:solidFill>
              </a:rPr>
              <a:t>Cicada Survival Simulation</a:t>
            </a:r>
            <a:endParaRPr lang="ko-KR" alt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7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rek\Documents\MATLAB\Derek_Jung_final_project\cic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265204"/>
            <a:ext cx="2123728" cy="15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Cicadas spend years underground before coming out to surface in order to mate and lay eggs.</a:t>
            </a:r>
          </a:p>
          <a:p>
            <a:r>
              <a:rPr lang="en-US" altLang="ko-KR" dirty="0" smtClean="0"/>
              <a:t>Primary number of years of hiding.</a:t>
            </a:r>
          </a:p>
          <a:p>
            <a:r>
              <a:rPr lang="en-US" altLang="ko-KR" dirty="0" smtClean="0"/>
              <a:t>Simulating a scenario where cicadas are trying to get out of the ground to the surface in order to start mating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Life of Cicadas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639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28596" y="1196752"/>
            <a:ext cx="8258204" cy="4929413"/>
          </a:xfrm>
        </p:spPr>
        <p:txBody>
          <a:bodyPr>
            <a:normAutofit/>
          </a:bodyPr>
          <a:lstStyle/>
          <a:p>
            <a:r>
              <a:rPr lang="en-US" altLang="ko-KR" sz="1500" dirty="0" smtClean="0"/>
              <a:t>Used matrix. Random walking.</a:t>
            </a:r>
          </a:p>
          <a:p>
            <a:r>
              <a:rPr lang="en-US" altLang="ko-KR" sz="1500" dirty="0" smtClean="0"/>
              <a:t>Cicadas: Random walking with higher chance to move up (U:50%|L:20%|R:20%|D=10%)</a:t>
            </a:r>
          </a:p>
          <a:p>
            <a:r>
              <a:rPr lang="en-US" altLang="ko-KR" sz="1500" dirty="0" err="1" smtClean="0"/>
              <a:t>Pred</a:t>
            </a:r>
            <a:r>
              <a:rPr lang="en-US" altLang="ko-KR" sz="1500" dirty="0" smtClean="0"/>
              <a:t> type 1 : random walking (same chance in all directions)</a:t>
            </a:r>
          </a:p>
          <a:p>
            <a:r>
              <a:rPr lang="en-US" altLang="ko-KR" sz="1500" dirty="0" err="1" smtClean="0"/>
              <a:t>Pred</a:t>
            </a:r>
            <a:r>
              <a:rPr lang="en-US" altLang="ko-KR" sz="1500" dirty="0" smtClean="0"/>
              <a:t> type 2 : random horizontal motion</a:t>
            </a:r>
          </a:p>
          <a:p>
            <a:r>
              <a:rPr lang="en-US" altLang="ko-KR" sz="1500" dirty="0" err="1" smtClean="0"/>
              <a:t>Pred</a:t>
            </a:r>
            <a:r>
              <a:rPr lang="en-US" altLang="ko-KR" sz="1500" dirty="0" smtClean="0"/>
              <a:t> type 3 : Stays still</a:t>
            </a:r>
          </a:p>
          <a:p>
            <a:r>
              <a:rPr lang="en-US" altLang="ko-KR" sz="1500" dirty="0" smtClean="0"/>
              <a:t>When cicada comes to the tile next to predator, it gets eaten. (for </a:t>
            </a:r>
            <a:r>
              <a:rPr lang="en-US" altLang="ko-KR" sz="1500" dirty="0" err="1" smtClean="0"/>
              <a:t>pred</a:t>
            </a:r>
            <a:r>
              <a:rPr lang="en-US" altLang="ko-KR" sz="1500" dirty="0" smtClean="0"/>
              <a:t> type 3, cicada dies even if it comes to the tile diagonal to it)</a:t>
            </a:r>
          </a:p>
          <a:p>
            <a:r>
              <a:rPr lang="en-US" altLang="ko-KR" sz="1500" dirty="0" smtClean="0"/>
              <a:t>Count number of cicadas that survive and surface!</a:t>
            </a:r>
          </a:p>
          <a:p>
            <a:r>
              <a:rPr lang="en-US" altLang="ko-KR" sz="1500" dirty="0" smtClean="0"/>
              <a:t>Color coding using </a:t>
            </a:r>
            <a:r>
              <a:rPr lang="en-US" altLang="ko-KR" sz="1500" dirty="0" err="1" smtClean="0"/>
              <a:t>colormap</a:t>
            </a:r>
            <a:r>
              <a:rPr lang="en-US" altLang="ko-KR" sz="1500" dirty="0" smtClean="0"/>
              <a:t>: White=Cicada | Green: </a:t>
            </a:r>
            <a:r>
              <a:rPr lang="en-US" altLang="ko-KR" sz="1500" dirty="0" err="1" smtClean="0"/>
              <a:t>Pred</a:t>
            </a:r>
            <a:r>
              <a:rPr lang="en-US" altLang="ko-KR" sz="1500" dirty="0" smtClean="0"/>
              <a:t> type 1 | Blue: </a:t>
            </a:r>
            <a:r>
              <a:rPr lang="en-US" altLang="ko-KR" sz="1500" dirty="0" err="1" smtClean="0"/>
              <a:t>Pred</a:t>
            </a:r>
            <a:r>
              <a:rPr lang="en-US" altLang="ko-KR" sz="1500" dirty="0" smtClean="0"/>
              <a:t> type 2 | Dark Brown : </a:t>
            </a:r>
            <a:r>
              <a:rPr lang="en-US" altLang="ko-KR" sz="1500" dirty="0" err="1" smtClean="0"/>
              <a:t>Pred</a:t>
            </a:r>
            <a:r>
              <a:rPr lang="en-US" altLang="ko-KR" sz="1500" dirty="0" smtClean="0"/>
              <a:t> type 3 | Brown: Soil | </a:t>
            </a:r>
            <a:r>
              <a:rPr lang="en-US" altLang="ko-KR" sz="1500" dirty="0" err="1" smtClean="0"/>
              <a:t>Skyblue</a:t>
            </a:r>
            <a:r>
              <a:rPr lang="en-US" altLang="ko-KR" sz="1500" dirty="0" smtClean="0"/>
              <a:t> : </a:t>
            </a:r>
            <a:r>
              <a:rPr lang="en-US" altLang="ko-KR" sz="1500" dirty="0" smtClean="0"/>
              <a:t>air</a:t>
            </a:r>
          </a:p>
          <a:p>
            <a:r>
              <a:rPr lang="en-US" altLang="ko-KR" sz="1500" dirty="0" smtClean="0"/>
              <a:t>Run code by running </a:t>
            </a:r>
            <a:r>
              <a:rPr lang="en-US" altLang="ko-KR" sz="1500" dirty="0" err="1" smtClean="0"/>
              <a:t>Cicada.m</a:t>
            </a:r>
            <a:r>
              <a:rPr lang="en-US" altLang="ko-KR" sz="1500" dirty="0" smtClean="0"/>
              <a:t> on </a:t>
            </a:r>
            <a:r>
              <a:rPr lang="en-US" altLang="ko-KR" sz="1500" dirty="0" err="1" smtClean="0"/>
              <a:t>matlab</a:t>
            </a:r>
            <a:endParaRPr lang="en-US" altLang="ko-KR" sz="1500" dirty="0" smtClean="0"/>
          </a:p>
          <a:p>
            <a:endParaRPr lang="en-US" altLang="ko-KR" sz="1500" dirty="0" smtClean="0"/>
          </a:p>
          <a:p>
            <a:endParaRPr lang="ko-KR" altLang="en-US" sz="15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472386" cy="1000132"/>
          </a:xfrm>
        </p:spPr>
        <p:txBody>
          <a:bodyPr/>
          <a:lstStyle/>
          <a:p>
            <a:r>
              <a:rPr lang="en-US" altLang="ko-KR" dirty="0" smtClean="0"/>
              <a:t>Methods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65104"/>
            <a:ext cx="3323861" cy="249289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373724"/>
            <a:ext cx="3312368" cy="248427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319" y="4373724"/>
            <a:ext cx="3312368" cy="24842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04" y="4509120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rgbClr val="7030A0"/>
                </a:solidFill>
              </a:rPr>
              <a:t>20cicadas</a:t>
            </a:r>
          </a:p>
          <a:p>
            <a:endParaRPr lang="en-US" altLang="ko-KR" sz="1000" dirty="0" smtClean="0">
              <a:solidFill>
                <a:srgbClr val="7030A0"/>
              </a:solidFill>
            </a:endParaRPr>
          </a:p>
          <a:p>
            <a:r>
              <a:rPr lang="en-US" altLang="ko-KR" sz="1000" dirty="0" smtClean="0">
                <a:solidFill>
                  <a:srgbClr val="7030A0"/>
                </a:solidFill>
              </a:rPr>
              <a:t>15 </a:t>
            </a:r>
            <a:r>
              <a:rPr lang="en-US" altLang="ko-KR" sz="1000" dirty="0" err="1" smtClean="0">
                <a:solidFill>
                  <a:srgbClr val="7030A0"/>
                </a:solidFill>
              </a:rPr>
              <a:t>preds</a:t>
            </a:r>
            <a:r>
              <a:rPr lang="en-US" altLang="ko-KR" sz="1000" dirty="0" smtClean="0">
                <a:solidFill>
                  <a:srgbClr val="7030A0"/>
                </a:solidFill>
              </a:rPr>
              <a:t> (5 each.)</a:t>
            </a:r>
            <a:endParaRPr lang="ko-KR" altLang="en-US" sz="10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3808" y="4581128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rgbClr val="7030A0"/>
                </a:solidFill>
              </a:rPr>
              <a:t>30cicadas</a:t>
            </a:r>
          </a:p>
          <a:p>
            <a:endParaRPr lang="en-US" altLang="ko-KR" sz="1000" dirty="0" smtClean="0">
              <a:solidFill>
                <a:srgbClr val="7030A0"/>
              </a:solidFill>
            </a:endParaRPr>
          </a:p>
          <a:p>
            <a:r>
              <a:rPr lang="en-US" altLang="ko-KR" sz="1000" dirty="0" smtClean="0">
                <a:solidFill>
                  <a:srgbClr val="7030A0"/>
                </a:solidFill>
              </a:rPr>
              <a:t>15 </a:t>
            </a:r>
            <a:r>
              <a:rPr lang="en-US" altLang="ko-KR" sz="1000" dirty="0" err="1" smtClean="0">
                <a:solidFill>
                  <a:srgbClr val="7030A0"/>
                </a:solidFill>
              </a:rPr>
              <a:t>preds</a:t>
            </a:r>
            <a:r>
              <a:rPr lang="en-US" altLang="ko-KR" sz="1000" dirty="0" smtClean="0">
                <a:solidFill>
                  <a:srgbClr val="7030A0"/>
                </a:solidFill>
              </a:rPr>
              <a:t> (5 each.)</a:t>
            </a:r>
            <a:endParaRPr lang="ko-KR" altLang="en-US" sz="100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90409" y="4581128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rgbClr val="7030A0"/>
                </a:solidFill>
              </a:rPr>
              <a:t>30cicadas</a:t>
            </a:r>
          </a:p>
          <a:p>
            <a:endParaRPr lang="en-US" altLang="ko-KR" sz="1000" dirty="0" smtClean="0">
              <a:solidFill>
                <a:srgbClr val="7030A0"/>
              </a:solidFill>
            </a:endParaRPr>
          </a:p>
          <a:p>
            <a:r>
              <a:rPr lang="en-US" altLang="ko-KR" sz="1000" dirty="0" smtClean="0">
                <a:solidFill>
                  <a:srgbClr val="7030A0"/>
                </a:solidFill>
              </a:rPr>
              <a:t>21 </a:t>
            </a:r>
            <a:r>
              <a:rPr lang="en-US" altLang="ko-KR" sz="1000" dirty="0" err="1" smtClean="0">
                <a:solidFill>
                  <a:srgbClr val="7030A0"/>
                </a:solidFill>
              </a:rPr>
              <a:t>preds</a:t>
            </a:r>
            <a:r>
              <a:rPr lang="en-US" altLang="ko-KR" sz="1000" smtClean="0">
                <a:solidFill>
                  <a:srgbClr val="7030A0"/>
                </a:solidFill>
              </a:rPr>
              <a:t> (7 </a:t>
            </a:r>
            <a:r>
              <a:rPr lang="en-US" altLang="ko-KR" sz="1000" dirty="0" smtClean="0">
                <a:solidFill>
                  <a:srgbClr val="7030A0"/>
                </a:solidFill>
              </a:rPr>
              <a:t>each.)</a:t>
            </a:r>
            <a:endParaRPr lang="ko-KR" altLang="en-US" sz="1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29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려청자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고려청자">
      <a:majorFont>
        <a:latin typeface="Georgia"/>
        <a:ea typeface=""/>
        <a:cs typeface=""/>
        <a:font script="Grek" typeface="Arial"/>
        <a:font script="Cyrl" typeface="Arial"/>
        <a:font script="Jpan" typeface="HG明朝E"/>
        <a:font script="Hang" typeface="HY견명조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Grek" typeface="Arial"/>
        <a:font script="Cyrl" typeface="Arial"/>
        <a:font script="Jpan" typeface="HGP明朝E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고려청자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6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378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2700000" algn="tl">
              <a:srgbClr val="000000">
                <a:alpha val="43137"/>
              </a:srgbClr>
            </a:outerShdw>
          </a:effectLst>
        </a:effectStyle>
        <a:effectStyle>
          <a:effectLst>
            <a:outerShdw blurRad="38100" dist="38100" dir="3000000" algn="tl">
              <a:srgbClr val="000000">
                <a:alpha val="45490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100000"/>
            </a:lightRig>
          </a:scene3d>
          <a:sp3d contourW="12700" prstMaterial="plastic">
            <a:bevelT w="50800" h="63500"/>
            <a:contourClr>
              <a:srgbClr val="000000">
                <a:alpha val="35294"/>
              </a:srgbClr>
            </a:contourClr>
          </a:sp3d>
        </a:effectStyle>
        <a:effectStyle>
          <a:effectLst>
            <a:outerShdw blurRad="63500" dist="63500" dir="3000000" algn="tl">
              <a:srgbClr val="000000">
                <a:alpha val="50196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8600000"/>
            </a:lightRig>
          </a:scene3d>
          <a:sp3d prstMaterial="plastic">
            <a:bevelT w="101600" h="63500"/>
            <a:contourClr>
              <a:srgbClr val="000000">
                <a:alpha val="40784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5000"/>
                <a:shade val="100000"/>
                <a:hueMod val="100000"/>
                <a:satMod val="100000"/>
              </a:schemeClr>
            </a:gs>
            <a:gs pos="20000">
              <a:schemeClr val="phClr">
                <a:tint val="100000"/>
                <a:shade val="75000"/>
                <a:hueMod val="100000"/>
                <a:satMod val="100000"/>
              </a:schemeClr>
            </a:gs>
            <a:gs pos="55000">
              <a:schemeClr val="phClr">
                <a:tint val="97000"/>
                <a:shade val="100000"/>
                <a:hueMod val="100000"/>
                <a:satMod val="100000"/>
              </a:schemeClr>
            </a:gs>
            <a:gs pos="85000">
              <a:schemeClr val="phClr">
                <a:tint val="100000"/>
                <a:shade val="65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0"/>
                <a:shade val="50000"/>
                <a:hueMod val="100000"/>
                <a:satMod val="100000"/>
              </a:schemeClr>
              <a:schemeClr val="phClr">
                <a:tint val="10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Crane</Template>
  <TotalTime>27</TotalTime>
  <Words>208</Words>
  <Application>Microsoft Office PowerPoint</Application>
  <PresentationFormat>화면 슬라이드 쇼(4:3)</PresentationFormat>
  <Paragraphs>25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고려청자</vt:lpstr>
      <vt:lpstr>Cicada Survival Simulation</vt:lpstr>
      <vt:lpstr>Life of Cicadas</vt:lpstr>
      <vt:lpstr>Methods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Cicada Survival Simulation</dc:title>
  <dc:creator>Derek</dc:creator>
  <cp:lastModifiedBy>Derek</cp:lastModifiedBy>
  <cp:revision>6</cp:revision>
  <dcterms:created xsi:type="dcterms:W3CDTF">2014-12-03T10:24:01Z</dcterms:created>
  <dcterms:modified xsi:type="dcterms:W3CDTF">2014-12-03T10:54:22Z</dcterms:modified>
</cp:coreProperties>
</file>