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>
      <p:cViewPr>
        <p:scale>
          <a:sx n="57" d="100"/>
          <a:sy n="57" d="100"/>
        </p:scale>
        <p:origin x="-173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26A795-13F4-47CF-B360-DE2702279EB2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E95D5A-34C5-4AFD-ABBD-84BAEA5D065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09800"/>
            <a:ext cx="7406640" cy="147218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Heat Diffusion in Basaltic lavas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4096789" cy="1131916"/>
          </a:xfrm>
        </p:spPr>
        <p:txBody>
          <a:bodyPr/>
          <a:lstStyle/>
          <a:p>
            <a:r>
              <a:rPr lang="en-US" sz="1600" dirty="0" smtClean="0"/>
              <a:t>Andres Hernandez </a:t>
            </a:r>
          </a:p>
          <a:p>
            <a:r>
              <a:rPr lang="en-US" sz="1600" dirty="0" smtClean="0"/>
              <a:t>EPS 109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Lava emplacement and </a:t>
            </a:r>
            <a:r>
              <a:rPr lang="en-US" dirty="0" err="1" smtClean="0"/>
              <a:t>cosmogenic</a:t>
            </a:r>
            <a:r>
              <a:rPr lang="en-US" dirty="0" smtClean="0"/>
              <a:t> isotope formation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8507" y="1617997"/>
            <a:ext cx="3670174" cy="4504276"/>
            <a:chOff x="12326893" y="6326067"/>
            <a:chExt cx="5778019" cy="80871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6893" y="6326067"/>
              <a:ext cx="5565094" cy="8017397"/>
            </a:xfrm>
            <a:prstGeom prst="rect">
              <a:avLst/>
            </a:prstGeom>
          </p:spPr>
        </p:pic>
        <p:sp>
          <p:nvSpPr>
            <p:cNvPr id="8" name="Cloud 7"/>
            <p:cNvSpPr/>
            <p:nvPr/>
          </p:nvSpPr>
          <p:spPr>
            <a:xfrm>
              <a:off x="14593587" y="6539551"/>
              <a:ext cx="1179813" cy="51556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loud 8"/>
            <p:cNvSpPr/>
            <p:nvPr/>
          </p:nvSpPr>
          <p:spPr>
            <a:xfrm>
              <a:off x="14236029" y="9584716"/>
              <a:ext cx="586962" cy="41158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/>
            <p:cNvSpPr/>
            <p:nvPr/>
          </p:nvSpPr>
          <p:spPr>
            <a:xfrm>
              <a:off x="14769151" y="9605541"/>
              <a:ext cx="607672" cy="445039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14015523" y="8681001"/>
              <a:ext cx="190500" cy="4191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14434260" y="8708136"/>
              <a:ext cx="190500" cy="4191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14658528" y="8932597"/>
              <a:ext cx="11148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5660923" y="8751224"/>
              <a:ext cx="1705427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</a:t>
              </a:r>
              <a:r>
                <a:rPr lang="en-US" sz="1200" dirty="0" smtClean="0"/>
                <a:t>ising magma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551182" y="8351114"/>
              <a:ext cx="1565219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urface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435368" y="11548547"/>
              <a:ext cx="1571602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t=1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658528" y="11820147"/>
              <a:ext cx="1408716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rest </a:t>
              </a:r>
              <a:r>
                <a:rPr lang="en-US" sz="1200" dirty="0"/>
                <a:t>p</a:t>
              </a:r>
              <a:r>
                <a:rPr lang="en-US" sz="1200" dirty="0" smtClean="0"/>
                <a:t>eriod </a:t>
              </a:r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3588502" y="10337030"/>
                  <a:ext cx="864754" cy="512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2, 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8502" y="10337030"/>
                  <a:ext cx="864754" cy="51207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3588503" y="12079552"/>
                  <a:ext cx="1458129" cy="4973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n,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1200" dirty="0" smtClean="0"/>
                    <a:t>,µ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8503" y="12079552"/>
                  <a:ext cx="1458129" cy="49733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62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13724223" y="12529119"/>
              <a:ext cx="4380689" cy="828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osmogenic isotope generation (preserved sunburn)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127892" y="13418563"/>
              <a:ext cx="1977020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oil </a:t>
              </a:r>
              <a:r>
                <a:rPr lang="en-US" sz="1200" dirty="0"/>
                <a:t>f</a:t>
              </a:r>
              <a:r>
                <a:rPr lang="en-US" sz="1200" dirty="0" smtClean="0"/>
                <a:t>ormation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6805378" y="10418359"/>
              <a:ext cx="134823" cy="114071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6333791" y="10050578"/>
              <a:ext cx="1323189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</a:t>
              </a:r>
              <a:r>
                <a:rPr lang="en-US" sz="1200" dirty="0" smtClean="0"/>
                <a:t>ava flow </a:t>
              </a:r>
              <a:endParaRPr 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66178" y="8659780"/>
              <a:ext cx="950686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t=0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492898" y="13915901"/>
              <a:ext cx="842101" cy="49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t=2</a:t>
              </a:r>
              <a:endParaRPr lang="en-US" sz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49930" y="1610623"/>
            <a:ext cx="4240054" cy="3660324"/>
            <a:chOff x="12261591" y="14850841"/>
            <a:chExt cx="5606742" cy="5353928"/>
          </a:xfrm>
        </p:grpSpPr>
        <p:grpSp>
          <p:nvGrpSpPr>
            <p:cNvPr id="27" name="Group 26"/>
            <p:cNvGrpSpPr/>
            <p:nvPr/>
          </p:nvGrpSpPr>
          <p:grpSpPr>
            <a:xfrm>
              <a:off x="12261591" y="14960910"/>
              <a:ext cx="5606742" cy="5243859"/>
              <a:chOff x="12261591" y="14960910"/>
              <a:chExt cx="5606742" cy="524385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61591" y="14960910"/>
                <a:ext cx="5606742" cy="4681389"/>
              </a:xfrm>
              <a:prstGeom prst="rect">
                <a:avLst/>
              </a:prstGeom>
            </p:spPr>
          </p:pic>
          <p:sp>
            <p:nvSpPr>
              <p:cNvPr id="30" name="Up Arrow 29"/>
              <p:cNvSpPr/>
              <p:nvPr/>
            </p:nvSpPr>
            <p:spPr>
              <a:xfrm>
                <a:off x="13762389" y="17001743"/>
                <a:ext cx="190500" cy="4191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Up Arrow 30"/>
              <p:cNvSpPr/>
              <p:nvPr/>
            </p:nvSpPr>
            <p:spPr>
              <a:xfrm>
                <a:off x="14048817" y="17066712"/>
                <a:ext cx="190500" cy="41910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4624760" y="14983586"/>
                <a:ext cx="1963434" cy="4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</a:t>
                </a:r>
                <a:r>
                  <a:rPr lang="en-US" sz="1200" dirty="0" smtClean="0"/>
                  <a:t>econd eruption</a:t>
                </a:r>
                <a:endParaRPr lang="en-US" sz="1200" dirty="0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15362886" y="16076961"/>
                <a:ext cx="314268" cy="5284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15190586" y="15788430"/>
                <a:ext cx="2053741" cy="4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</a:t>
                </a:r>
                <a:r>
                  <a:rPr lang="en-US" sz="1200" dirty="0" smtClean="0"/>
                  <a:t>econd lava flow </a:t>
                </a:r>
                <a:endParaRPr lang="en-US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002001" y="18396592"/>
                <a:ext cx="1310422" cy="4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r</a:t>
                </a:r>
                <a:r>
                  <a:rPr lang="en-US" sz="1200" dirty="0" smtClean="0"/>
                  <a:t>est </a:t>
                </a:r>
                <a:r>
                  <a:rPr lang="en-US" sz="1200" dirty="0"/>
                  <a:t>p</a:t>
                </a:r>
                <a:r>
                  <a:rPr lang="en-US" sz="1200" dirty="0" smtClean="0"/>
                  <a:t>eriod</a:t>
                </a:r>
                <a:endParaRPr lang="en-US" sz="1200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5183493" y="18331051"/>
                <a:ext cx="453628" cy="4810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4119229" y="17726755"/>
                <a:ext cx="3489665" cy="675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cosmogenic isotope generation </a:t>
                </a:r>
                <a:r>
                  <a:rPr lang="en-US" sz="1200" dirty="0" smtClean="0"/>
                  <a:t>(preserved sunburn</a:t>
                </a:r>
                <a:r>
                  <a:rPr lang="en-US" sz="1200" dirty="0"/>
                  <a:t>)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 flipV="1">
                <a:off x="15936930" y="18899567"/>
                <a:ext cx="396863" cy="10038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15761234" y="19799605"/>
                <a:ext cx="1877560" cy="4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</a:t>
                </a:r>
                <a:r>
                  <a:rPr lang="en-US" sz="1200" dirty="0" smtClean="0"/>
                  <a:t>oil </a:t>
                </a:r>
                <a:r>
                  <a:rPr lang="en-US" sz="1200" dirty="0"/>
                  <a:t>f</a:t>
                </a:r>
                <a:r>
                  <a:rPr lang="en-US" sz="1200" dirty="0" smtClean="0"/>
                  <a:t>ormation</a:t>
                </a:r>
                <a:endParaRPr lang="en-US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426238" y="16898686"/>
                <a:ext cx="541916" cy="4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t=3</a:t>
                </a:r>
                <a:endParaRPr lang="en-US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404753" y="19323617"/>
                <a:ext cx="732445" cy="405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t=4</a:t>
                </a:r>
                <a:endParaRPr lang="en-US" sz="1200" dirty="0"/>
              </a:p>
            </p:txBody>
          </p:sp>
        </p:grpSp>
        <p:sp>
          <p:nvSpPr>
            <p:cNvPr id="28" name="Cloud 27"/>
            <p:cNvSpPr/>
            <p:nvPr/>
          </p:nvSpPr>
          <p:spPr>
            <a:xfrm>
              <a:off x="13588502" y="14850841"/>
              <a:ext cx="1082841" cy="330386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0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7405" y="868652"/>
            <a:ext cx="7691773" cy="6216728"/>
            <a:chOff x="17983966" y="5621499"/>
            <a:chExt cx="9883520" cy="9132030"/>
          </a:xfrm>
        </p:grpSpPr>
        <p:grpSp>
          <p:nvGrpSpPr>
            <p:cNvPr id="75" name="Group 74"/>
            <p:cNvGrpSpPr/>
            <p:nvPr/>
          </p:nvGrpSpPr>
          <p:grpSpPr>
            <a:xfrm>
              <a:off x="17983966" y="5621499"/>
              <a:ext cx="8228834" cy="8840961"/>
              <a:chOff x="17983966" y="5621499"/>
              <a:chExt cx="8228834" cy="8840961"/>
            </a:xfrm>
          </p:grpSpPr>
          <p:pic>
            <p:nvPicPr>
              <p:cNvPr id="45" name="Picture 1" descr="I:\summer project\IMG_0146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783"/>
              <a:stretch/>
            </p:blipFill>
            <p:spPr bwMode="auto">
              <a:xfrm>
                <a:off x="17983966" y="5851860"/>
                <a:ext cx="8152231" cy="861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21636899" y="5621499"/>
                <a:ext cx="4499701" cy="8804860"/>
              </a:xfrm>
              <a:prstGeom prst="rect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 rot="16200000">
                <a:off x="22066897" y="7757612"/>
                <a:ext cx="3641276" cy="3275075"/>
              </a:xfrm>
              <a:prstGeom prst="arc">
                <a:avLst>
                  <a:gd name="adj1" fmla="val 16200000"/>
                  <a:gd name="adj2" fmla="val 57524"/>
                </a:avLst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22098000" y="9583899"/>
                <a:ext cx="2057400" cy="152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24231600" y="9507699"/>
                <a:ext cx="1905000" cy="2286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22326600" y="10041099"/>
                <a:ext cx="1752600" cy="762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24079200" y="9964899"/>
                <a:ext cx="2057400" cy="762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3698200" y="12784299"/>
                <a:ext cx="2514600" cy="2286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1564600" y="7221699"/>
                <a:ext cx="2438400" cy="3810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3926800" y="7602699"/>
                <a:ext cx="2133600" cy="1524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22098000" y="10193499"/>
                <a:ext cx="3352800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22098000" y="10193499"/>
                <a:ext cx="0" cy="236220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2174200" y="7526499"/>
                <a:ext cx="0" cy="205740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22174200" y="7526499"/>
                <a:ext cx="3048000" cy="0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22250400" y="9812499"/>
                <a:ext cx="3200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aseline="30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He and </a:t>
                </a:r>
                <a:r>
                  <a:rPr lang="en-US" sz="2000" baseline="30000" dirty="0" smtClean="0">
                    <a:solidFill>
                      <a:schemeClr val="bg1"/>
                    </a:solidFill>
                  </a:rPr>
                  <a:t>21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Ne Concentration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630501" y="10202936"/>
                <a:ext cx="553998" cy="25146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Depth ~ 3m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174200" y="7069299"/>
                <a:ext cx="3200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aseline="30000" dirty="0" smtClean="0">
                    <a:solidFill>
                      <a:schemeClr val="bg1"/>
                    </a:solidFill>
                  </a:rPr>
                  <a:t>3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He and </a:t>
                </a:r>
                <a:r>
                  <a:rPr lang="en-US" sz="2000" baseline="30000" dirty="0" smtClean="0">
                    <a:solidFill>
                      <a:schemeClr val="bg1"/>
                    </a:solidFill>
                  </a:rPr>
                  <a:t>21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Ne Concentration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1717000" y="7526499"/>
                <a:ext cx="553998" cy="251460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</a:rPr>
                  <a:t>Depth ~ 3m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364200" y="9660099"/>
                <a:ext cx="32209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Soil formation between eruptions 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18059400" y="7221699"/>
                <a:ext cx="5638800" cy="5791200"/>
                <a:chOff x="18059400" y="7221699"/>
                <a:chExt cx="5638800" cy="579120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18059400" y="9507699"/>
                  <a:ext cx="1905000" cy="3048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9964400" y="9507699"/>
                  <a:ext cx="2057400" cy="762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V="1">
                  <a:off x="18059400" y="9964899"/>
                  <a:ext cx="1981200" cy="5334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0040600" y="9964899"/>
                  <a:ext cx="2209800" cy="1524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V="1">
                  <a:off x="18135600" y="12936699"/>
                  <a:ext cx="2743200" cy="762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20955000" y="12784299"/>
                  <a:ext cx="2743200" cy="1524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flipV="1">
                  <a:off x="18211800" y="7221699"/>
                  <a:ext cx="3276600" cy="99060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18592800" y="11641299"/>
                  <a:ext cx="2286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Flow 1 </a:t>
                  </a:r>
                  <a:endParaRPr lang="en-US" sz="2800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18897600" y="8517099"/>
                  <a:ext cx="18288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400" dirty="0" smtClean="0"/>
                </a:p>
                <a:p>
                  <a:r>
                    <a:rPr lang="en-US" sz="2800" dirty="0" smtClean="0"/>
                    <a:t>Flow 2</a:t>
                  </a:r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p:grpSp>
        </p:grpSp>
        <p:sp>
          <p:nvSpPr>
            <p:cNvPr id="76" name="Arc 75"/>
            <p:cNvSpPr/>
            <p:nvPr/>
          </p:nvSpPr>
          <p:spPr>
            <a:xfrm rot="16200000">
              <a:off x="22778928" y="9664971"/>
              <a:ext cx="4483830" cy="5693286"/>
            </a:xfrm>
            <a:prstGeom prst="arc">
              <a:avLst>
                <a:gd name="adj1" fmla="val 16200000"/>
                <a:gd name="adj2" fmla="val 21542012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405" y="8299"/>
            <a:ext cx="91344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Kaua’i</a:t>
            </a:r>
            <a:r>
              <a:rPr lang="en-US" sz="2800" b="1" dirty="0" smtClean="0"/>
              <a:t>, Hawaii Outcrop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430482" y="1033773"/>
            <a:ext cx="27113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</a:t>
            </a:r>
            <a:r>
              <a:rPr lang="en-US" dirty="0"/>
              <a:t>Kōloa</a:t>
            </a:r>
            <a:r>
              <a:rPr lang="en-US" dirty="0" smtClean="0"/>
              <a:t> member lava (600,000 </a:t>
            </a:r>
            <a:r>
              <a:rPr lang="en-US" dirty="0" err="1" smtClean="0"/>
              <a:t>yrs</a:t>
            </a:r>
            <a:r>
              <a:rPr lang="en-US" dirty="0" smtClean="0"/>
              <a:t>) flow from a gravel quarry in </a:t>
            </a:r>
            <a:r>
              <a:rPr lang="en-US" dirty="0" err="1" smtClean="0"/>
              <a:t>Kaua’i</a:t>
            </a:r>
            <a:r>
              <a:rPr lang="en-US" dirty="0" smtClean="0"/>
              <a:t>, Hawaii.</a:t>
            </a:r>
          </a:p>
          <a:p>
            <a:endParaRPr lang="en-US" dirty="0"/>
          </a:p>
          <a:p>
            <a:r>
              <a:rPr lang="en-US" dirty="0" smtClean="0"/>
              <a:t>Schematic diagram of exposure dating for basalts. </a:t>
            </a:r>
            <a:r>
              <a:rPr lang="en-US" baseline="30000" dirty="0"/>
              <a:t>3</a:t>
            </a:r>
            <a:r>
              <a:rPr lang="en-US" dirty="0"/>
              <a:t>He and </a:t>
            </a:r>
            <a:r>
              <a:rPr lang="en-US" baseline="30000" dirty="0" smtClean="0"/>
              <a:t>21</a:t>
            </a:r>
            <a:r>
              <a:rPr lang="en-US" dirty="0" smtClean="0"/>
              <a:t>Ne concentrations decay exponentially with depth both to a background value at ~3m. Larger concentrations reflect longer periods of exposure and the shape of the curve shows possible erosion or soil formation rates.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72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gases trapped?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143000"/>
            <a:ext cx="4673600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76525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77200" cy="11620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1D Heat diffusion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447800"/>
            <a:ext cx="2057400" cy="52578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sz="1600" b="1" dirty="0" smtClean="0"/>
              <a:t>Boundary Conditions</a:t>
            </a:r>
            <a:endParaRPr lang="en-US" sz="1600" b="1" dirty="0"/>
          </a:p>
          <a:p>
            <a:endParaRPr lang="en-US" sz="1600" dirty="0" smtClean="0"/>
          </a:p>
          <a:p>
            <a:r>
              <a:rPr lang="en-US" sz="1600" dirty="0" smtClean="0"/>
              <a:t>Initial temperature of the lava </a:t>
            </a:r>
          </a:p>
          <a:p>
            <a:r>
              <a:rPr lang="en-US" sz="1600" dirty="0" smtClean="0"/>
              <a:t>T0 = 1200 C</a:t>
            </a:r>
          </a:p>
          <a:p>
            <a:r>
              <a:rPr lang="en-US" sz="1600" dirty="0" smtClean="0"/>
              <a:t>Temperature of the air and ground </a:t>
            </a:r>
          </a:p>
          <a:p>
            <a:r>
              <a:rPr lang="en-US" sz="1600" dirty="0" err="1" smtClean="0"/>
              <a:t>T_air</a:t>
            </a:r>
            <a:r>
              <a:rPr lang="en-US" sz="1600" dirty="0" smtClean="0"/>
              <a:t> = </a:t>
            </a:r>
          </a:p>
          <a:p>
            <a:r>
              <a:rPr lang="en-US" sz="1600" dirty="0" err="1" smtClean="0"/>
              <a:t>T_ground</a:t>
            </a:r>
            <a:r>
              <a:rPr lang="en-US" sz="1600" dirty="0" smtClean="0"/>
              <a:t> = 25 C</a:t>
            </a:r>
            <a:endParaRPr lang="en-US" sz="1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1600"/>
            <a:ext cx="6553200" cy="5295900"/>
          </a:xfrm>
        </p:spPr>
      </p:pic>
    </p:spTree>
    <p:extLst>
      <p:ext uri="{BB962C8B-B14F-4D97-AF65-F5344CB8AC3E}">
        <p14:creationId xmlns:p14="http://schemas.microsoft.com/office/powerpoint/2010/main" val="11965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986</TotalTime>
  <Words>191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Solstice</vt:lpstr>
      <vt:lpstr>Heat Diffusion in Basaltic lavas </vt:lpstr>
      <vt:lpstr>  Lava emplacement and cosmogenic isotope formation</vt:lpstr>
      <vt:lpstr>PowerPoint Presentation</vt:lpstr>
      <vt:lpstr>Where are the gases trapped?</vt:lpstr>
      <vt:lpstr>1D Heat diffusion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Andres</dc:creator>
  <cp:lastModifiedBy>Andres</cp:lastModifiedBy>
  <cp:revision>23</cp:revision>
  <dcterms:created xsi:type="dcterms:W3CDTF">2013-12-03T17:16:08Z</dcterms:created>
  <dcterms:modified xsi:type="dcterms:W3CDTF">2013-12-05T07:33:55Z</dcterms:modified>
</cp:coreProperties>
</file>