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04" r:id="rId1"/>
    <p:sldMasterId id="2147484416" r:id="rId2"/>
  </p:sldMasterIdLst>
  <p:sldIdLst>
    <p:sldId id="256" r:id="rId3"/>
    <p:sldId id="258" r:id="rId4"/>
    <p:sldId id="276" r:id="rId5"/>
    <p:sldId id="282" r:id="rId6"/>
    <p:sldId id="283" r:id="rId7"/>
    <p:sldId id="284" r:id="rId8"/>
    <p:sldId id="259" r:id="rId9"/>
    <p:sldId id="260" r:id="rId10"/>
    <p:sldId id="264" r:id="rId11"/>
    <p:sldId id="288" r:id="rId12"/>
    <p:sldId id="281" r:id="rId13"/>
    <p:sldId id="279" r:id="rId14"/>
    <p:sldId id="280" r:id="rId15"/>
    <p:sldId id="286" r:id="rId16"/>
    <p:sldId id="275" r:id="rId17"/>
    <p:sldId id="272" r:id="rId18"/>
    <p:sldId id="273" r:id="rId19"/>
    <p:sldId id="287" r:id="rId20"/>
    <p:sldId id="274" r:id="rId21"/>
    <p:sldId id="290" r:id="rId22"/>
    <p:sldId id="28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230" y="-7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>
                <a:solidFill>
                  <a:srgbClr val="FFFFFF"/>
                </a:solidFill>
              </a:rPr>
              <a:pPr/>
              <a:t>11/29/2012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570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>
                <a:solidFill>
                  <a:srgbClr val="FFFFFF"/>
                </a:solidFill>
              </a:rPr>
              <a:pPr/>
              <a:t>11/29/2012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894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>
                <a:solidFill>
                  <a:srgbClr val="FFFFFF"/>
                </a:solidFill>
              </a:rPr>
              <a:pPr/>
              <a:t>11/29/2012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64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>
                <a:solidFill>
                  <a:srgbClr val="FFFFFF"/>
                </a:solidFill>
              </a:rPr>
              <a:pPr/>
              <a:t>11/29/2012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58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>
                <a:solidFill>
                  <a:srgbClr val="FFFFFF"/>
                </a:solidFill>
              </a:rPr>
              <a:pPr/>
              <a:t>11/29/2012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23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>
                <a:solidFill>
                  <a:srgbClr val="FFFFFF"/>
                </a:solidFill>
              </a:rPr>
              <a:pPr/>
              <a:t>11/29/2012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71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>
                <a:solidFill>
                  <a:srgbClr val="FFFFFF"/>
                </a:solidFill>
              </a:rPr>
              <a:pPr/>
              <a:t>11/29/2012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30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>
                <a:solidFill>
                  <a:srgbClr val="FFFFFF"/>
                </a:solidFill>
              </a:rPr>
              <a:pPr/>
              <a:t>11/29/2012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5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>
                <a:solidFill>
                  <a:srgbClr val="FFFFFF"/>
                </a:solidFill>
              </a:rPr>
              <a:pPr/>
              <a:t>11/29/2012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56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>
                <a:solidFill>
                  <a:srgbClr val="FFFFFF"/>
                </a:solidFill>
              </a:rPr>
              <a:pPr/>
              <a:t>11/29/2012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65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>
                <a:solidFill>
                  <a:srgbClr val="FFFFFF"/>
                </a:solidFill>
              </a:rPr>
              <a:pPr/>
              <a:t>11/29/2012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7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0770-B99E-4053-926D-F88681009A9E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EA429-5A5A-4A8D-A543-4B1E4B117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CA60770-B99E-4053-926D-F88681009A9E}" type="datetimeFigureOut">
              <a:rPr lang="en-US" smtClean="0"/>
              <a:pPr/>
              <a:t>11/29/2012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259EA429-5A5A-4A8D-A543-4B1E4B117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CA60770-B99E-4053-926D-F88681009A9E}" type="datetimeFigureOut">
              <a:rPr lang="en-US" smtClean="0">
                <a:solidFill>
                  <a:srgbClr val="FFFFFF"/>
                </a:solidFill>
              </a:rPr>
              <a:pPr/>
              <a:t>11/29/2012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259EA429-5A5A-4A8D-A543-4B1E4B1172D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333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lien\AppData\Local\Microsoft\Windows\Temporary Internet Files\Content.IE5\MIMXOPBK\MC90001966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71697" flipH="1">
            <a:off x="565781" y="1261076"/>
            <a:ext cx="2254363" cy="217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ontent.mycutegraphics.com/graphics/space/alien-riding-on-a-rocke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3413" flipH="1">
            <a:off x="6788058" y="3813059"/>
            <a:ext cx="2097026" cy="281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Alistair Boyce, Robert Martin-Short, </a:t>
            </a:r>
            <a:r>
              <a:rPr lang="en-US" sz="2000" dirty="0">
                <a:solidFill>
                  <a:schemeClr val="tx1"/>
                </a:solidFill>
              </a:rPr>
              <a:t>Nathan </a:t>
            </a:r>
            <a:r>
              <a:rPr lang="en-US" sz="2000" dirty="0" smtClean="0">
                <a:solidFill>
                  <a:schemeClr val="tx1"/>
                </a:solidFill>
              </a:rPr>
              <a:t>Nandi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James </a:t>
            </a:r>
            <a:r>
              <a:rPr lang="en-US" sz="2000" dirty="0" err="1" smtClean="0">
                <a:solidFill>
                  <a:schemeClr val="tx1"/>
                </a:solidFill>
              </a:rPr>
              <a:t>Silvey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>
                <a:solidFill>
                  <a:schemeClr val="tx1"/>
                </a:solidFill>
              </a:rPr>
              <a:t>Roland </a:t>
            </a:r>
            <a:r>
              <a:rPr lang="en-US" sz="2000" dirty="0" err="1" smtClean="0">
                <a:solidFill>
                  <a:schemeClr val="tx1"/>
                </a:solidFill>
              </a:rPr>
              <a:t>Theiss</a:t>
            </a:r>
            <a:r>
              <a:rPr lang="en-US" sz="2000" dirty="0" smtClean="0">
                <a:solidFill>
                  <a:schemeClr val="tx1"/>
                </a:solidFill>
              </a:rPr>
              <a:t>, Julien Varennes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/>
              <a:t>Exoplanents</a:t>
            </a:r>
            <a:endParaRPr lang="en-US" sz="8800" dirty="0"/>
          </a:p>
        </p:txBody>
      </p:sp>
      <p:pic>
        <p:nvPicPr>
          <p:cNvPr id="2053" name="Picture 5" descr="C:\Users\Julien\AppData\Local\Microsoft\Windows\Temporary Internet Files\Content.IE5\DW21YM3M\MC90008357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5309">
            <a:off x="949943" y="4613674"/>
            <a:ext cx="1796796" cy="171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51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To add what could pass for clouds to an earthlike planet</a:t>
            </a:r>
          </a:p>
          <a:p>
            <a:pPr>
              <a:defRPr/>
            </a:pPr>
            <a:r>
              <a:rPr lang="en-US" dirty="0" smtClean="0"/>
              <a:t>Includes two jet streams and one </a:t>
            </a:r>
            <a:r>
              <a:rPr lang="en-US" dirty="0" err="1" smtClean="0"/>
              <a:t>intertropical</a:t>
            </a:r>
            <a:r>
              <a:rPr lang="en-US" dirty="0" smtClean="0"/>
              <a:t> convergence zone, with roughly applied </a:t>
            </a:r>
            <a:r>
              <a:rPr lang="en-US" dirty="0" err="1" smtClean="0"/>
              <a:t>Rosby</a:t>
            </a:r>
            <a:r>
              <a:rPr lang="en-US" dirty="0" smtClean="0"/>
              <a:t> Waves</a:t>
            </a:r>
          </a:p>
          <a:p>
            <a:pPr>
              <a:defRPr/>
            </a:pPr>
            <a:r>
              <a:rPr lang="en-US" dirty="0" smtClean="0"/>
              <a:t>Includes strong tropical thunderstorm complexes</a:t>
            </a:r>
          </a:p>
          <a:p>
            <a:pPr>
              <a:defRPr/>
            </a:pPr>
            <a:endParaRPr lang="en-US" dirty="0" smtClean="0"/>
          </a:p>
        </p:txBody>
      </p:sp>
      <p:pic>
        <p:nvPicPr>
          <p:cNvPr id="2662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4804"/>
            <a:ext cx="3454400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2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52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Clouds</a:t>
            </a:r>
            <a:endParaRPr lang="en-US" dirty="0"/>
          </a:p>
        </p:txBody>
      </p:sp>
      <p:pic>
        <p:nvPicPr>
          <p:cNvPr id="2970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600" y="18961"/>
            <a:ext cx="4191000" cy="3143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590800"/>
            <a:ext cx="79248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First big challenge: to plot the sinusoidal cloud belts on a 200X200 array</a:t>
            </a:r>
          </a:p>
          <a:p>
            <a:pPr>
              <a:defRPr/>
            </a:pPr>
            <a:r>
              <a:rPr lang="en-US" dirty="0" smtClean="0"/>
              <a:t>Matlab is a pickier eater than you ever were.</a:t>
            </a:r>
          </a:p>
          <a:p>
            <a:pPr>
              <a:defRPr/>
            </a:pPr>
            <a:r>
              <a:rPr lang="en-US" dirty="0" smtClean="0"/>
              <a:t>Figured out how many degrees each square corresponded to by *360/200</a:t>
            </a:r>
          </a:p>
          <a:p>
            <a:pPr>
              <a:defRPr/>
            </a:pPr>
            <a:r>
              <a:rPr lang="en-US" dirty="0" smtClean="0"/>
              <a:t>Then used a nested for loop instead of just one for loop</a:t>
            </a:r>
          </a:p>
          <a:p>
            <a:pPr>
              <a:defRPr/>
            </a:pPr>
            <a:r>
              <a:rPr lang="en-US" dirty="0" smtClean="0"/>
              <a:t>Ikeda map proved less promising than originally hoped, but still managed to produce storm-like features.</a:t>
            </a:r>
          </a:p>
          <a:p>
            <a:pPr>
              <a:defRPr/>
            </a:pPr>
            <a:r>
              <a:rPr lang="en-US" dirty="0" smtClean="0"/>
              <a:t>Roughly accounts for seasons as well as non-negligible rotation of the earth</a:t>
            </a:r>
          </a:p>
          <a:p>
            <a:pPr>
              <a:defRPr/>
            </a:pPr>
            <a:r>
              <a:rPr lang="en-US" dirty="0" smtClean="0"/>
              <a:t>Can pick the number of loops for the belts and their thicknesses </a:t>
            </a:r>
          </a:p>
          <a:p>
            <a:pPr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93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Diamond Square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3429000"/>
            <a:ext cx="7924800" cy="2438400"/>
          </a:xfrm>
        </p:spPr>
        <p:txBody>
          <a:bodyPr/>
          <a:lstStyle/>
          <a:p>
            <a:pPr fontAlgn="auto">
              <a:buFont typeface="Arial" pitchFamily="34" charset="0"/>
              <a:buChar char="•"/>
              <a:defRPr/>
            </a:pPr>
            <a:r>
              <a:rPr lang="en-US" dirty="0" smtClean="0"/>
              <a:t>Useful for generating cloud-like images.</a:t>
            </a:r>
          </a:p>
          <a:p>
            <a:pPr fontAlgn="auto">
              <a:buFont typeface="Arial" pitchFamily="34" charset="0"/>
              <a:buChar char="•"/>
              <a:defRPr/>
            </a:pPr>
            <a:r>
              <a:rPr lang="en-US" dirty="0" smtClean="0"/>
              <a:t>Diamond step: Take the four corners of each square and average them for the center point, adding some random constant to generate a bit of variability.</a:t>
            </a:r>
          </a:p>
          <a:p>
            <a:pPr fontAlgn="auto">
              <a:buFont typeface="Arial" pitchFamily="34" charset="0"/>
              <a:buChar char="•"/>
              <a:defRPr/>
            </a:pPr>
            <a:r>
              <a:rPr lang="en-US" dirty="0" smtClean="0"/>
              <a:t>Square step: Take each pair of corners and average them for the midpoint, adding some random constant to generate variability.</a:t>
            </a:r>
          </a:p>
          <a:p>
            <a:pPr fontAlgn="auto">
              <a:buFont typeface="Arial" pitchFamily="34" charset="0"/>
              <a:buChar char="•"/>
              <a:defRPr/>
            </a:pPr>
            <a:r>
              <a:rPr lang="en-US" dirty="0" smtClean="0"/>
              <a:t>Alternate between two steps until every entry has been assigned a value.</a:t>
            </a:r>
          </a:p>
          <a:p>
            <a:pPr fontAlgn="auto"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27652" name="Picture 3" descr="C:\Documents and Settings\Ginhyun\My Documents\Downloads\diamond-square-algorith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4771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7523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Diamond Square clouds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419600" cy="4114800"/>
          </a:xfrm>
        </p:spPr>
        <p:txBody>
          <a:bodyPr/>
          <a:lstStyle/>
          <a:p>
            <a:r>
              <a:rPr lang="en-US" dirty="0" smtClean="0"/>
              <a:t>Set all entries under a certain value to 0, then made 0 transparent to get spread out clouds</a:t>
            </a:r>
          </a:p>
          <a:p>
            <a:r>
              <a:rPr lang="en-US" dirty="0" smtClean="0"/>
              <a:t>Transparency/</a:t>
            </a:r>
            <a:r>
              <a:rPr lang="en-US" dirty="0" err="1" smtClean="0"/>
              <a:t>colormap</a:t>
            </a:r>
            <a:r>
              <a:rPr lang="en-US" dirty="0" smtClean="0"/>
              <a:t> issues…</a:t>
            </a:r>
          </a:p>
          <a:p>
            <a:r>
              <a:rPr lang="en-US" dirty="0" smtClean="0"/>
              <a:t>Clouds are random– hard to know what to expect</a:t>
            </a:r>
          </a:p>
          <a:p>
            <a:endParaRPr lang="en-US" dirty="0"/>
          </a:p>
        </p:txBody>
      </p:sp>
      <p:pic>
        <p:nvPicPr>
          <p:cNvPr id="1028" name="Picture 4" descr="C:\Documents and Settings\Ginhyun\Desktop\Matlab stuff\finalimage_earth4cropp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828800"/>
            <a:ext cx="3810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/>
              <a:t>User interface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09600" y="1828800"/>
            <a:ext cx="8077200" cy="161133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user interface is simply some </a:t>
            </a:r>
            <a:r>
              <a:rPr lang="en-US" dirty="0"/>
              <a:t>M</a:t>
            </a:r>
            <a:r>
              <a:rPr lang="en-US" dirty="0" smtClean="0"/>
              <a:t>atlab input functions that allow the user to choose how the planet should look by answering a series of questions.</a:t>
            </a:r>
          </a:p>
          <a:p>
            <a:pPr>
              <a:defRPr/>
            </a:pPr>
            <a:r>
              <a:rPr lang="en-US" dirty="0" smtClean="0"/>
              <a:t>Allows the user to easily create different types of planets without having to modify the code.</a:t>
            </a:r>
            <a:endParaRPr lang="en-US" dirty="0"/>
          </a:p>
        </p:txBody>
      </p:sp>
      <p:pic>
        <p:nvPicPr>
          <p:cNvPr id="1026" name="Picture 2" descr="C:\Users\Julien\Desktop\Cap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352800"/>
            <a:ext cx="7696200" cy="116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26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Images</a:t>
            </a:r>
            <a:endParaRPr lang="en-US" dirty="0"/>
          </a:p>
        </p:txBody>
      </p:sp>
      <p:pic>
        <p:nvPicPr>
          <p:cNvPr id="1026" name="Picture 2" descr="C:\Users\Julien\Documents\School\2012 Fall\exoplanet\presentations\Gas_planet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9" y="2057400"/>
            <a:ext cx="4170121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ulien\Documents\School\2012 Fall\exoplanet\presentations\Icy_planet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9" r="19422"/>
          <a:stretch/>
        </p:blipFill>
        <p:spPr bwMode="auto">
          <a:xfrm>
            <a:off x="5029200" y="2032686"/>
            <a:ext cx="3973095" cy="3148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04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Images</a:t>
            </a:r>
            <a:endParaRPr lang="en-US" dirty="0"/>
          </a:p>
        </p:txBody>
      </p:sp>
      <p:pic>
        <p:nvPicPr>
          <p:cNvPr id="2050" name="Picture 2" descr="C:\Users\Julien\Documents\School\2012 Fall\exoplanet\presentations\finalimage_j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4216400" cy="316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ulien\Documents\School\2012 Fall\exoplanet\presentations\finalimage_rock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4" r="19970"/>
          <a:stretch/>
        </p:blipFill>
        <p:spPr bwMode="auto">
          <a:xfrm>
            <a:off x="4650194" y="1981200"/>
            <a:ext cx="4188811" cy="316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00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IMAGES</a:t>
            </a:r>
            <a:endParaRPr lang="en-US" dirty="0"/>
          </a:p>
        </p:txBody>
      </p:sp>
      <p:pic>
        <p:nvPicPr>
          <p:cNvPr id="2050" name="Picture 2" descr="C:\Documents and Settings\Ginhyun\Desktop\Matlab stuff\finalimage_earth3.png"/>
          <p:cNvPicPr>
            <a:picLocks noChangeAspect="1" noChangeArrowheads="1"/>
          </p:cNvPicPr>
          <p:nvPr/>
        </p:nvPicPr>
        <p:blipFill rotWithShape="1">
          <a:blip r:embed="rId2"/>
          <a:srcRect l="29494" r="25496"/>
          <a:stretch/>
        </p:blipFill>
        <p:spPr bwMode="auto">
          <a:xfrm>
            <a:off x="304800" y="1702468"/>
            <a:ext cx="4287252" cy="3605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Julien\Downloads\finalimage_earthmayb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6" r="26359"/>
          <a:stretch/>
        </p:blipFill>
        <p:spPr bwMode="auto">
          <a:xfrm>
            <a:off x="5029200" y="1600200"/>
            <a:ext cx="3934327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Movies</a:t>
            </a:r>
            <a:endParaRPr lang="en-US" dirty="0"/>
          </a:p>
        </p:txBody>
      </p:sp>
      <p:pic>
        <p:nvPicPr>
          <p:cNvPr id="4" name="movie1.gif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28800" y="160020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335399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28800"/>
            <a:ext cx="7924800" cy="1143000"/>
          </a:xfrm>
        </p:spPr>
        <p:txBody>
          <a:bodyPr/>
          <a:lstStyle/>
          <a:p>
            <a:r>
              <a:rPr lang="en-US" dirty="0" smtClean="0"/>
              <a:t>Project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3810000"/>
            <a:ext cx="7924800" cy="4114800"/>
          </a:xfrm>
        </p:spPr>
        <p:txBody>
          <a:bodyPr/>
          <a:lstStyle/>
          <a:p>
            <a:r>
              <a:rPr lang="en-US" dirty="0" smtClean="0"/>
              <a:t>Create realistic looking images to represent newly discovered planets.</a:t>
            </a:r>
          </a:p>
          <a:p>
            <a:r>
              <a:rPr lang="en-US" dirty="0" smtClean="0"/>
              <a:t>Use MATLAB code and our knowledge of fractals to create reasonable landscapes.</a:t>
            </a:r>
          </a:p>
          <a:p>
            <a:r>
              <a:rPr lang="en-US" dirty="0" smtClean="0"/>
              <a:t>Create additional layers and colormaps in order to create a wide array of exoplanets.</a:t>
            </a:r>
            <a:endParaRPr lang="en-US" dirty="0"/>
          </a:p>
        </p:txBody>
      </p:sp>
      <p:pic>
        <p:nvPicPr>
          <p:cNvPr id="2050" name="Picture 2" descr="C:\Users\Julien\Documents\School\2012 Fall\exoplanet\10-15\plantelbg_test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3" r="26621"/>
          <a:stretch/>
        </p:blipFill>
        <p:spPr bwMode="auto">
          <a:xfrm>
            <a:off x="4648200" y="304800"/>
            <a:ext cx="3188879" cy="2792627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74000"/>
              </a:schemeClr>
            </a:glow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13939" y="3097427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Early Test Image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3284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Movies</a:t>
            </a:r>
            <a:endParaRPr lang="en-US" dirty="0"/>
          </a:p>
        </p:txBody>
      </p:sp>
      <p:pic>
        <p:nvPicPr>
          <p:cNvPr id="5" name="movie3.gif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600200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147603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movies</a:t>
            </a:r>
            <a:endParaRPr lang="en-US" dirty="0"/>
          </a:p>
        </p:txBody>
      </p:sp>
      <p:pic>
        <p:nvPicPr>
          <p:cNvPr id="4" name="movie2.gif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14600" y="1600200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297155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36767" y="3276600"/>
            <a:ext cx="3733800" cy="2895600"/>
          </a:xfrm>
        </p:spPr>
        <p:txBody>
          <a:bodyPr>
            <a:normAutofit/>
          </a:bodyPr>
          <a:lstStyle/>
          <a:p>
            <a:r>
              <a:rPr lang="en-US" dirty="0" smtClean="0"/>
              <a:t>Continents were created by making random cuts on sphere.</a:t>
            </a:r>
          </a:p>
          <a:p>
            <a:pPr lvl="1"/>
            <a:r>
              <a:rPr lang="en-US" dirty="0" smtClean="0"/>
              <a:t>The elevation of the sphere was raised or lowered depending on whether it was above or below the cut.</a:t>
            </a:r>
          </a:p>
          <a:p>
            <a:r>
              <a:rPr lang="en-US" dirty="0" smtClean="0"/>
              <a:t>Complication: this method tends to create large supercontinents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00600" y="1981200"/>
            <a:ext cx="3733800" cy="1401510"/>
          </a:xfrm>
        </p:spPr>
        <p:txBody>
          <a:bodyPr/>
          <a:lstStyle/>
          <a:p>
            <a:r>
              <a:rPr lang="en-US" dirty="0"/>
              <a:t>Solution: use Fourier transformations in order to break up the large continents and oceans our method created.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 generation</a:t>
            </a:r>
            <a:endParaRPr lang="en-US" dirty="0"/>
          </a:p>
        </p:txBody>
      </p:sp>
      <p:pic>
        <p:nvPicPr>
          <p:cNvPr id="1026" name="Picture 2" descr="C:\Users\Julien\Documents\School\2012 Fall\exoplanet\10-22\test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r="10841"/>
          <a:stretch/>
        </p:blipFill>
        <p:spPr bwMode="auto">
          <a:xfrm>
            <a:off x="902043" y="1447800"/>
            <a:ext cx="3365157" cy="1681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ulien\Documents\School\2012 Fall\exoplanet\master\2\fractal1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r="10737"/>
          <a:stretch/>
        </p:blipFill>
        <p:spPr bwMode="auto">
          <a:xfrm>
            <a:off x="4724400" y="3352800"/>
            <a:ext cx="4007430" cy="198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44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524000"/>
            <a:ext cx="3657600" cy="4800600"/>
          </a:xfrm>
        </p:spPr>
        <p:txBody>
          <a:bodyPr>
            <a:normAutofit/>
          </a:bodyPr>
          <a:lstStyle/>
          <a:p>
            <a:pPr eaLnBrk="1" hangingPunct="1">
              <a:buNone/>
              <a:defRPr/>
            </a:pPr>
            <a:endParaRPr lang="en-US" sz="2100" dirty="0" smtClean="0"/>
          </a:p>
          <a:p>
            <a:pPr eaLnBrk="1" hangingPunct="1">
              <a:defRPr/>
            </a:pPr>
            <a:r>
              <a:rPr lang="en-US" sz="2100" dirty="0" smtClean="0"/>
              <a:t>Colormaps obtained in .</a:t>
            </a:r>
            <a:r>
              <a:rPr lang="en-US" sz="2100" dirty="0" err="1" smtClean="0"/>
              <a:t>cpt</a:t>
            </a:r>
            <a:r>
              <a:rPr lang="en-US" sz="2100" dirty="0" smtClean="0"/>
              <a:t> format are converted into matlab colormaps by cptcmap.m</a:t>
            </a:r>
          </a:p>
          <a:p>
            <a:pPr eaLnBrk="1" hangingPunct="1">
              <a:defRPr/>
            </a:pPr>
            <a:r>
              <a:rPr lang="en-US" sz="2100" dirty="0" smtClean="0"/>
              <a:t>Matlab only usually allows one colormap per figure; use of freezeColors.m avoids this.</a:t>
            </a:r>
          </a:p>
          <a:p>
            <a:pPr eaLnBrk="1" hangingPunct="1">
              <a:defRPr/>
            </a:pPr>
            <a:r>
              <a:rPr lang="en-US" sz="2100" dirty="0" smtClean="0"/>
              <a:t>Features such as the atmosphere, clouds, storms, rings and ice caps are overlain on transparent spheres. </a:t>
            </a:r>
          </a:p>
          <a:p>
            <a:pPr eaLnBrk="1" hangingPunct="1">
              <a:defRPr/>
            </a:pPr>
            <a:endParaRPr lang="en-US" sz="2200" dirty="0" smtClean="0"/>
          </a:p>
        </p:txBody>
      </p:sp>
      <p:pic>
        <p:nvPicPr>
          <p:cNvPr id="21508" name="Picture 3" descr="C:\Users\bobby\Dropbox\eps 109 exoplanets\Earth-like_maps\earth3 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677808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C:\Users\bobby\Dropbox\eps 109 exoplanets\Earth-like_maps\simple-cloud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91000"/>
            <a:ext cx="4828505" cy="236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cap="none" dirty="0"/>
              <a:t>SPHERES, TRANSPARENCY</a:t>
            </a:r>
            <a:br>
              <a:rPr lang="en-US" sz="3200" cap="none" dirty="0"/>
            </a:br>
            <a:r>
              <a:rPr lang="en-US" sz="3200" cap="none" dirty="0"/>
              <a:t>AND COLORMAPS</a:t>
            </a:r>
            <a:endParaRPr lang="en-US" cap="none" dirty="0" smtClean="0"/>
          </a:p>
        </p:txBody>
      </p:sp>
    </p:spTree>
    <p:extLst>
      <p:ext uri="{BB962C8B-B14F-4D97-AF65-F5344CB8AC3E}">
        <p14:creationId xmlns:p14="http://schemas.microsoft.com/office/powerpoint/2010/main" val="340869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cap="none" dirty="0"/>
              <a:t>ROCKY AND ICY PLANETS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886200" cy="4419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200" dirty="0" smtClean="0"/>
              <a:t>The majority of rocky exoplanets are likely to be similar to the mercury, mars or kuiper belt objects.</a:t>
            </a:r>
          </a:p>
          <a:p>
            <a:pPr eaLnBrk="1" hangingPunct="1">
              <a:defRPr/>
            </a:pPr>
            <a:r>
              <a:rPr lang="en-US" sz="2200" dirty="0" smtClean="0"/>
              <a:t>Craters are modeled as hemispherical holes surrounded by a rim. </a:t>
            </a:r>
          </a:p>
          <a:p>
            <a:pPr eaLnBrk="1" hangingPunct="1">
              <a:defRPr/>
            </a:pPr>
            <a:r>
              <a:rPr lang="en-US" sz="2200" dirty="0" smtClean="0"/>
              <a:t>The number, depth and size distribution of the craters can be altered.</a:t>
            </a:r>
          </a:p>
          <a:p>
            <a:pPr eaLnBrk="1" hangingPunct="1">
              <a:defRPr/>
            </a:pPr>
            <a:r>
              <a:rPr lang="en-US" sz="2200" dirty="0" smtClean="0"/>
              <a:t>Various colormaps can be used to give the impression of ice, basalt plains, oxidized surfaces etc.</a:t>
            </a:r>
          </a:p>
        </p:txBody>
      </p:sp>
      <p:pic>
        <p:nvPicPr>
          <p:cNvPr id="22532" name="Picture 4" descr="C:\Users\bobby\Documents\MATLAB\Tests\Fractal_planets\landscapes\crater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38200"/>
            <a:ext cx="3048000" cy="2335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bobby\Dropbox\eps 109 exoplanets\Earth-like_maps\Icy_planet_choice\rocky_planet_crate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5200"/>
            <a:ext cx="4096702" cy="3067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022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924800" cy="1143000"/>
          </a:xfrm>
        </p:spPr>
        <p:txBody>
          <a:bodyPr/>
          <a:lstStyle/>
          <a:p>
            <a:r>
              <a:rPr lang="en-US" sz="3200" cap="none" dirty="0"/>
              <a:t>GAS GIANTS AND STORMS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3276600"/>
            <a:ext cx="4648200" cy="2895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200" dirty="0" smtClean="0"/>
              <a:t>Storm ‘spots’ are produced by creating circular depressions in the cloud matrix.</a:t>
            </a:r>
          </a:p>
          <a:p>
            <a:pPr eaLnBrk="1" hangingPunct="1">
              <a:defRPr/>
            </a:pPr>
            <a:r>
              <a:rPr lang="en-US" sz="2200" dirty="0" smtClean="0"/>
              <a:t>Rings are produced by coloring only the equatorial elements of three outer spheres. </a:t>
            </a:r>
          </a:p>
        </p:txBody>
      </p:sp>
      <p:pic>
        <p:nvPicPr>
          <p:cNvPr id="23556" name="Picture 3" descr="C:\Users\bobby\Dropbox\eps 109 exoplanets\storms_with_FFTs\gas_gia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3724189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1676400"/>
            <a:ext cx="4830763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 smtClean="0"/>
              <a:t>The effect of rotating cloud belts is achieved by taking the Fourier transform of a matrix of random numbers, multiplying by several exponential functions and then taking the inverse.</a:t>
            </a:r>
            <a:endParaRPr lang="en-US" sz="2200" dirty="0" smtClean="0"/>
          </a:p>
        </p:txBody>
      </p:sp>
      <p:pic>
        <p:nvPicPr>
          <p:cNvPr id="1026" name="Picture 2" descr="C:\Users\bobby\Documents\MATLAB\Tests\Fractal_planets\Gaseous_planet\fftra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533400"/>
            <a:ext cx="3505200" cy="2624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924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cap="none" dirty="0" smtClean="0"/>
              <a:t>ICE CAPS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76400"/>
            <a:ext cx="6172200" cy="1524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200" dirty="0" smtClean="0"/>
              <a:t>First attempt done by coloring area above a random sine curve at each pole.</a:t>
            </a:r>
          </a:p>
          <a:p>
            <a:pPr eaLnBrk="1" hangingPunct="1">
              <a:defRPr/>
            </a:pPr>
            <a:r>
              <a:rPr lang="en-US" sz="2200" dirty="0" smtClean="0"/>
              <a:t>Looks like a Christmas pudding, rough edges, too white, no control of shape.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915647" y="208652"/>
            <a:ext cx="2724151" cy="1417639"/>
            <a:chOff x="5915647" y="208652"/>
            <a:chExt cx="2724151" cy="1417639"/>
          </a:xfrm>
        </p:grpSpPr>
        <p:pic>
          <p:nvPicPr>
            <p:cNvPr id="4" name="Picture 3" descr="First_northpole_ic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5" t="4343" r="13725"/>
            <a:stretch>
              <a:fillRect/>
            </a:stretch>
          </p:blipFill>
          <p:spPr bwMode="auto">
            <a:xfrm>
              <a:off x="7333285" y="208652"/>
              <a:ext cx="1306513" cy="141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647" y="208653"/>
              <a:ext cx="1417638" cy="141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85800" y="3352800"/>
            <a:ext cx="7924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 Narrow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200" dirty="0"/>
              <a:t>Second attempt done using DLA. 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200" dirty="0"/>
              <a:t>Start with a sine curve.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200" dirty="0"/>
              <a:t>Give the settled particles varying numbers.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200" dirty="0"/>
              <a:t>Copy and rotate the matrix to get N&amp;S ice.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200" dirty="0"/>
              <a:t>Use a function to generate a number of these and save to .txt file.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</a:pPr>
            <a:endParaRPr lang="en-US" sz="2200" dirty="0"/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endParaRPr lang="en-US" sz="1700" dirty="0"/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endParaRPr lang="en-US" sz="1700" dirty="0"/>
          </a:p>
        </p:txBody>
      </p:sp>
      <p:pic>
        <p:nvPicPr>
          <p:cNvPr id="7" name="Picture 6" descr="DLA_in_progres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19502" r="7191" b="21503"/>
          <a:stretch>
            <a:fillRect/>
          </a:stretch>
        </p:blipFill>
        <p:spPr bwMode="auto">
          <a:xfrm>
            <a:off x="6616076" y="4119244"/>
            <a:ext cx="2375524" cy="113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LA_in_progres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1503" r="8246" b="19502"/>
          <a:stretch>
            <a:fillRect/>
          </a:stretch>
        </p:blipFill>
        <p:spPr bwMode="auto">
          <a:xfrm>
            <a:off x="6616076" y="2971800"/>
            <a:ext cx="2375523" cy="113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ircular Arrow 8"/>
          <p:cNvSpPr>
            <a:spLocks noChangeArrowheads="1"/>
          </p:cNvSpPr>
          <p:nvPr/>
        </p:nvSpPr>
        <p:spPr bwMode="auto">
          <a:xfrm rot="-5400000">
            <a:off x="6144017" y="3580384"/>
            <a:ext cx="894795" cy="1049228"/>
          </a:xfrm>
          <a:custGeom>
            <a:avLst/>
            <a:gdLst>
              <a:gd name="T0" fmla="*/ 117128 w 937024"/>
              <a:gd name="T1" fmla="*/ 550071 h 1100142"/>
              <a:gd name="T2" fmla="*/ 924004 w 937024"/>
              <a:gd name="T3" fmla="*/ 433308 h 1100142"/>
              <a:gd name="T4" fmla="*/ 819896 w 937024"/>
              <a:gd name="T5" fmla="*/ 550071 h 1100142"/>
              <a:gd name="T6" fmla="*/ 689748 w 937024"/>
              <a:gd name="T7" fmla="*/ 433308 h 1100142"/>
              <a:gd name="T8" fmla="*/ 1 60000 65536"/>
              <a:gd name="T9" fmla="*/ 0 60000 65536"/>
              <a:gd name="T10" fmla="*/ 1 60000 65536"/>
              <a:gd name="T11" fmla="*/ 2 60000 65536"/>
              <a:gd name="T12" fmla="*/ 178635 w 937024"/>
              <a:gd name="T13" fmla="*/ 202523 h 1100142"/>
              <a:gd name="T14" fmla="*/ 758389 w 937024"/>
              <a:gd name="T15" fmla="*/ 897619 h 11001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7024" h="1100142">
                <a:moveTo>
                  <a:pt x="58564" y="550071"/>
                </a:moveTo>
                <a:lnTo>
                  <a:pt x="58564" y="550071"/>
                </a:lnTo>
                <a:cubicBezTo>
                  <a:pt x="58564" y="278619"/>
                  <a:pt x="242103" y="58564"/>
                  <a:pt x="468512" y="58564"/>
                </a:cubicBezTo>
                <a:cubicBezTo>
                  <a:pt x="657407" y="58564"/>
                  <a:pt x="821849" y="213315"/>
                  <a:pt x="866724" y="433307"/>
                </a:cubicBezTo>
                <a:lnTo>
                  <a:pt x="924004" y="433308"/>
                </a:lnTo>
                <a:lnTo>
                  <a:pt x="819896" y="550071"/>
                </a:lnTo>
                <a:lnTo>
                  <a:pt x="689748" y="433308"/>
                </a:lnTo>
                <a:lnTo>
                  <a:pt x="746726" y="433308"/>
                </a:lnTo>
                <a:lnTo>
                  <a:pt x="746726" y="433307"/>
                </a:lnTo>
                <a:cubicBezTo>
                  <a:pt x="707262" y="279602"/>
                  <a:pt x="595043" y="175692"/>
                  <a:pt x="468512" y="175692"/>
                </a:cubicBezTo>
                <a:cubicBezTo>
                  <a:pt x="306791" y="175692"/>
                  <a:pt x="175692" y="343307"/>
                  <a:pt x="175692" y="55007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42924" dir="5400000" rotWithShape="0">
              <a:srgbClr val="808080">
                <a:alpha val="39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7001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5562600" cy="4800600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dirty="0" smtClean="0"/>
              <a:t>Main code then imports selected matrix.</a:t>
            </a:r>
          </a:p>
          <a:p>
            <a:pPr eaLnBrk="1" hangingPunct="1">
              <a:defRPr/>
            </a:pPr>
            <a:r>
              <a:rPr lang="en-US" sz="2200" dirty="0" smtClean="0"/>
              <a:t>Maps it slightly above the original sphere.</a:t>
            </a:r>
          </a:p>
          <a:p>
            <a:pPr eaLnBrk="1" hangingPunct="1">
              <a:defRPr/>
            </a:pPr>
            <a:r>
              <a:rPr lang="en-US" sz="2200" dirty="0" smtClean="0"/>
              <a:t>Gray color map to give gradient.</a:t>
            </a:r>
          </a:p>
          <a:p>
            <a:pPr eaLnBrk="1" hangingPunct="1">
              <a:defRPr/>
            </a:pPr>
            <a:endParaRPr lang="en-US" sz="2200" dirty="0" smtClean="0"/>
          </a:p>
          <a:p>
            <a:pPr eaLnBrk="1" hangingPunct="1">
              <a:defRPr/>
            </a:pPr>
            <a:r>
              <a:rPr lang="en-US" sz="2200" dirty="0" smtClean="0"/>
              <a:t>Color gradient is more realistic</a:t>
            </a:r>
          </a:p>
          <a:p>
            <a:pPr eaLnBrk="1" hangingPunct="1">
              <a:defRPr/>
            </a:pPr>
            <a:r>
              <a:rPr lang="en-US" sz="2200" dirty="0" smtClean="0"/>
              <a:t>Different matrices can be applied to different planet types.</a:t>
            </a:r>
          </a:p>
          <a:p>
            <a:pPr eaLnBrk="1" hangingPunct="1">
              <a:defRPr/>
            </a:pPr>
            <a:r>
              <a:rPr lang="en-US" sz="2200" dirty="0" smtClean="0"/>
              <a:t>‘Holes’ seem better than continuous sheet.</a:t>
            </a:r>
          </a:p>
          <a:p>
            <a:pPr eaLnBrk="1" hangingPunct="1">
              <a:defRPr/>
            </a:pPr>
            <a:r>
              <a:rPr lang="en-US" sz="2200" dirty="0" smtClean="0"/>
              <a:t>Some parameters may give fjord like features.</a:t>
            </a:r>
          </a:p>
          <a:p>
            <a:pPr eaLnBrk="1" hangingPunct="1">
              <a:defRPr/>
            </a:pPr>
            <a:endParaRPr lang="en-US" sz="22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cap="none" dirty="0" smtClean="0"/>
              <a:t>ICE CAPS </a:t>
            </a:r>
          </a:p>
        </p:txBody>
      </p:sp>
      <p:pic>
        <p:nvPicPr>
          <p:cNvPr id="5" name="Picture 3" descr="high_res_DLA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8" t="5043" r="13918" b="8519"/>
          <a:stretch>
            <a:fillRect/>
          </a:stretch>
        </p:blipFill>
        <p:spPr bwMode="auto">
          <a:xfrm>
            <a:off x="6248400" y="1066800"/>
            <a:ext cx="2609850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LA_p_0.0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15930" r="7430" b="17253"/>
          <a:stretch>
            <a:fillRect/>
          </a:stretch>
        </p:blipFill>
        <p:spPr bwMode="auto">
          <a:xfrm>
            <a:off x="6248400" y="3886200"/>
            <a:ext cx="2662238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18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ATMOSPHERE and colormaps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800600" cy="4191000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To give the atmosphere an “airy” look, multiple transparent spheres were put around the planet so that it appeared dense at lower elevations and fades as elevation increases.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sz="2000" dirty="0" smtClean="0"/>
              <a:t>Colormaps of the atmosphere were made by starting the 3-by-64 matrix at one color and gradually fading to white.</a:t>
            </a:r>
          </a:p>
          <a:p>
            <a:pPr>
              <a:defRPr/>
            </a:pPr>
            <a:r>
              <a:rPr lang="en-US" sz="2000" dirty="0">
                <a:ea typeface="ＭＳ Ｐゴシック" charset="-128"/>
              </a:rPr>
              <a:t>Colormaps for some gaseous planets were made by gradually going from one primary color to a secondary color.</a:t>
            </a:r>
          </a:p>
          <a:p>
            <a:pPr marL="0" indent="0">
              <a:buNone/>
              <a:defRPr/>
            </a:pPr>
            <a:endParaRPr lang="en-US" sz="2000" dirty="0" smtClean="0"/>
          </a:p>
        </p:txBody>
      </p:sp>
      <p:pic>
        <p:nvPicPr>
          <p:cNvPr id="24580" name="Picture 3" descr="red_a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2" y="1598509"/>
            <a:ext cx="2209800" cy="1657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redgaspla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20093" r="16177" b="23041"/>
          <a:stretch>
            <a:fillRect/>
          </a:stretch>
        </p:blipFill>
        <p:spPr bwMode="auto">
          <a:xfrm>
            <a:off x="5410200" y="3581400"/>
            <a:ext cx="3006725" cy="198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0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285</TotalTime>
  <Words>798</Words>
  <Application>Microsoft Office PowerPoint</Application>
  <PresentationFormat>On-screen Show (4:3)</PresentationFormat>
  <Paragraphs>84</Paragraphs>
  <Slides>21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Horizon</vt:lpstr>
      <vt:lpstr>1_Horizon</vt:lpstr>
      <vt:lpstr>Exoplanents</vt:lpstr>
      <vt:lpstr>Project Goal</vt:lpstr>
      <vt:lpstr>Continent generation</vt:lpstr>
      <vt:lpstr>PowerPoint Presentation</vt:lpstr>
      <vt:lpstr>ROCKY AND ICY PLANETS</vt:lpstr>
      <vt:lpstr>GAS GIANTS AND STORMS</vt:lpstr>
      <vt:lpstr>ICE CAPS </vt:lpstr>
      <vt:lpstr>ICE CAPS </vt:lpstr>
      <vt:lpstr>ATMOSPHERE and colormaps</vt:lpstr>
      <vt:lpstr>Clouds</vt:lpstr>
      <vt:lpstr>PowerPoint Presentation</vt:lpstr>
      <vt:lpstr>Clouds</vt:lpstr>
      <vt:lpstr>Diamond Square</vt:lpstr>
      <vt:lpstr>Diamond Square clouds</vt:lpstr>
      <vt:lpstr>User interface</vt:lpstr>
      <vt:lpstr>Final Images</vt:lpstr>
      <vt:lpstr>Final Images</vt:lpstr>
      <vt:lpstr>FINAL IMAGES</vt:lpstr>
      <vt:lpstr>Movies</vt:lpstr>
      <vt:lpstr>Movies</vt:lpstr>
      <vt:lpstr>movies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Exoplanents</dc:title>
  <dc:creator>Julien</dc:creator>
  <cp:lastModifiedBy>Julien</cp:lastModifiedBy>
  <cp:revision>42</cp:revision>
  <dcterms:created xsi:type="dcterms:W3CDTF">2012-11-16T20:01:51Z</dcterms:created>
  <dcterms:modified xsi:type="dcterms:W3CDTF">2012-11-29T15:24:38Z</dcterms:modified>
</cp:coreProperties>
</file>