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108" y="-3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855B6E-9B78-468C-893D-BE2FD9A72353}" type="datetimeFigureOut">
              <a:rPr lang="en-US" smtClean="0"/>
              <a:t>11/28/2012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C3875-5713-489F-AC17-326F29BD9E6C}"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55B6E-9B78-468C-893D-BE2FD9A72353}" type="datetimeFigureOut">
              <a:rPr lang="en-US" smtClean="0"/>
              <a:t>11/28/2012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C3875-5713-489F-AC17-326F29BD9E6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855B6E-9B78-468C-893D-BE2FD9A72353}" type="datetimeFigureOut">
              <a:rPr lang="en-US" smtClean="0"/>
              <a:t>11/28/2012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C3875-5713-489F-AC17-326F29BD9E6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0855B6E-9B78-468C-893D-BE2FD9A72353}" type="datetimeFigureOut">
              <a:rPr lang="en-US" smtClean="0"/>
              <a:t>11/28/2012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C3875-5713-489F-AC17-326F29BD9E6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855B6E-9B78-468C-893D-BE2FD9A72353}" type="datetimeFigureOut">
              <a:rPr lang="en-US" smtClean="0"/>
              <a:t>11/28/2012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9C3875-5713-489F-AC17-326F29BD9E6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855B6E-9B78-468C-893D-BE2FD9A72353}" type="datetimeFigureOut">
              <a:rPr lang="en-US" smtClean="0"/>
              <a:t>11/28/2012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C3875-5713-489F-AC17-326F29BD9E6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855B6E-9B78-468C-893D-BE2FD9A72353}" type="datetimeFigureOut">
              <a:rPr lang="en-US" smtClean="0"/>
              <a:t>11/28/2012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9C3875-5713-489F-AC17-326F29BD9E6C}"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855B6E-9B78-468C-893D-BE2FD9A72353}" type="datetimeFigureOut">
              <a:rPr lang="en-US" smtClean="0"/>
              <a:t>11/28/2012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9C3875-5713-489F-AC17-326F29BD9E6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55B6E-9B78-468C-893D-BE2FD9A72353}" type="datetimeFigureOut">
              <a:rPr lang="en-US" smtClean="0"/>
              <a:t>11/28/2012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9C3875-5713-489F-AC17-326F29BD9E6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55B6E-9B78-468C-893D-BE2FD9A72353}" type="datetimeFigureOut">
              <a:rPr lang="en-US" smtClean="0"/>
              <a:t>11/28/2012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C3875-5713-489F-AC17-326F29BD9E6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855B6E-9B78-468C-893D-BE2FD9A72353}" type="datetimeFigureOut">
              <a:rPr lang="en-US" smtClean="0"/>
              <a:t>11/28/2012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9C3875-5713-489F-AC17-326F29BD9E6C}"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0855B6E-9B78-468C-893D-BE2FD9A72353}" type="datetimeFigureOut">
              <a:rPr lang="en-US" smtClean="0"/>
              <a:t>11/28/2012</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B9C3875-5713-489F-AC17-326F29BD9E6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867" t="4885" r="12551" b="9363"/>
          <a:stretch/>
        </p:blipFill>
        <p:spPr>
          <a:xfrm>
            <a:off x="3048000" y="228599"/>
            <a:ext cx="2834640" cy="29082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ubtitle 2"/>
          <p:cNvSpPr>
            <a:spLocks noGrp="1"/>
          </p:cNvSpPr>
          <p:nvPr>
            <p:ph type="subTitle" idx="1"/>
          </p:nvPr>
        </p:nvSpPr>
        <p:spPr/>
        <p:txBody>
          <a:bodyPr/>
          <a:lstStyle/>
          <a:p>
            <a:pPr algn="ctr"/>
            <a:r>
              <a:rPr lang="en-US" dirty="0" smtClean="0"/>
              <a:t>Maggie Parks</a:t>
            </a:r>
          </a:p>
          <a:p>
            <a:pPr algn="ctr"/>
            <a:r>
              <a:rPr lang="en-US" dirty="0" smtClean="0"/>
              <a:t>11/28/12 EPS 109 Final Project</a:t>
            </a:r>
            <a:endParaRPr lang="en-US" dirty="0"/>
          </a:p>
        </p:txBody>
      </p:sp>
      <p:sp>
        <p:nvSpPr>
          <p:cNvPr id="2" name="Title 1"/>
          <p:cNvSpPr>
            <a:spLocks noGrp="1"/>
          </p:cNvSpPr>
          <p:nvPr>
            <p:ph type="ctrTitle"/>
          </p:nvPr>
        </p:nvSpPr>
        <p:spPr/>
        <p:txBody>
          <a:bodyPr/>
          <a:lstStyle/>
          <a:p>
            <a:pPr marL="182880" indent="0" algn="ctr">
              <a:buNone/>
            </a:pPr>
            <a:r>
              <a:rPr lang="en-US" sz="4800" dirty="0" err="1" smtClean="0"/>
              <a:t>Terzaghi’s</a:t>
            </a:r>
            <a:r>
              <a:rPr lang="en-US" sz="4800" dirty="0" smtClean="0"/>
              <a:t> 1D Consolidation Theory</a:t>
            </a:r>
            <a:endParaRPr lang="en-US" sz="4800" dirty="0"/>
          </a:p>
        </p:txBody>
      </p:sp>
      <p:sp>
        <p:nvSpPr>
          <p:cNvPr id="6" name="TextBox 5"/>
          <p:cNvSpPr txBox="1"/>
          <p:nvPr/>
        </p:nvSpPr>
        <p:spPr>
          <a:xfrm>
            <a:off x="152400" y="6428601"/>
            <a:ext cx="4208203" cy="276999"/>
          </a:xfrm>
          <a:prstGeom prst="rect">
            <a:avLst/>
          </a:prstGeom>
          <a:noFill/>
        </p:spPr>
        <p:txBody>
          <a:bodyPr wrap="none" rtlCol="0">
            <a:spAutoFit/>
          </a:bodyPr>
          <a:lstStyle/>
          <a:p>
            <a:r>
              <a:rPr lang="en-US" sz="1200" dirty="0" smtClean="0"/>
              <a:t>Source: Holtz, Kovacs, </a:t>
            </a:r>
            <a:r>
              <a:rPr lang="en-US" sz="1200" dirty="0" err="1" smtClean="0"/>
              <a:t>Sheahan</a:t>
            </a:r>
            <a:r>
              <a:rPr lang="en-US" sz="1200" dirty="0" smtClean="0"/>
              <a:t>, </a:t>
            </a:r>
            <a:r>
              <a:rPr lang="en-US" sz="1200" i="1" dirty="0" smtClean="0"/>
              <a:t>Geotechnical Engineering</a:t>
            </a:r>
            <a:endParaRPr lang="en-US" sz="1200" dirty="0"/>
          </a:p>
        </p:txBody>
      </p:sp>
    </p:spTree>
    <p:extLst>
      <p:ext uri="{BB962C8B-B14F-4D97-AF65-F5344CB8AC3E}">
        <p14:creationId xmlns:p14="http://schemas.microsoft.com/office/powerpoint/2010/main" val="268714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5486400"/>
            <a:ext cx="6512511" cy="1143000"/>
          </a:xfrm>
        </p:spPr>
        <p:txBody>
          <a:bodyPr/>
          <a:lstStyle/>
          <a:p>
            <a:pPr marL="0" indent="0" algn="ctr">
              <a:buNone/>
            </a:pPr>
            <a:r>
              <a:rPr lang="en-US" sz="2800" dirty="0" smtClean="0"/>
              <a:t>Example of a Consolidation Problem</a:t>
            </a:r>
            <a:endParaRPr lang="en-US" sz="2800" dirty="0"/>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rot="16200000">
            <a:off x="2414617" y="-204817"/>
            <a:ext cx="4297680" cy="6231314"/>
          </a:xfrm>
          <a:ln>
            <a:solidFill>
              <a:schemeClr val="tx1"/>
            </a:solidFill>
          </a:ln>
        </p:spPr>
      </p:pic>
    </p:spTree>
    <p:extLst>
      <p:ext uri="{BB962C8B-B14F-4D97-AF65-F5344CB8AC3E}">
        <p14:creationId xmlns:p14="http://schemas.microsoft.com/office/powerpoint/2010/main" val="4130567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762000"/>
            <a:ext cx="3810000" cy="5562600"/>
          </a:xfrm>
          <a:effectLst/>
        </p:spPr>
        <p:txBody>
          <a:bodyPr/>
          <a:lstStyle/>
          <a:p>
            <a:pPr marL="0" indent="0" algn="l">
              <a:buNone/>
            </a:pPr>
            <a:r>
              <a:rPr lang="en-US" sz="2400" dirty="0" err="1" smtClean="0"/>
              <a:t>Terzaghi</a:t>
            </a:r>
            <a:r>
              <a:rPr lang="en-US" sz="2400" dirty="0" smtClean="0"/>
              <a:t> 1D </a:t>
            </a:r>
            <a:r>
              <a:rPr lang="en-US" sz="2400" dirty="0" err="1" smtClean="0"/>
              <a:t>Consol</a:t>
            </a:r>
            <a:r>
              <a:rPr lang="en-US" sz="2400" dirty="0" smtClean="0"/>
              <a:t> </a:t>
            </a:r>
            <a:r>
              <a:rPr lang="en-US" sz="2400" dirty="0" err="1" smtClean="0"/>
              <a:t>Th</a:t>
            </a:r>
            <a:r>
              <a:rPr lang="en-US" sz="2400" dirty="0" smtClean="0"/>
              <a:t/>
            </a:r>
            <a:br>
              <a:rPr lang="en-US" sz="2400" dirty="0" smtClean="0"/>
            </a:br>
            <a:r>
              <a:rPr lang="en-US" sz="2400" dirty="0" smtClean="0"/>
              <a:t/>
            </a:r>
            <a:br>
              <a:rPr lang="en-US" sz="2400" dirty="0" smtClean="0"/>
            </a:br>
            <a:r>
              <a:rPr lang="en-US" sz="1800" dirty="0" smtClean="0">
                <a:latin typeface="+mn-lt"/>
              </a:rPr>
              <a:t>Second-order partial differential equation</a:t>
            </a:r>
            <a:br>
              <a:rPr lang="en-US" sz="1800" dirty="0" smtClean="0">
                <a:latin typeface="+mn-lt"/>
              </a:rPr>
            </a:br>
            <a:r>
              <a:rPr lang="en-US" sz="1800" dirty="0" smtClean="0">
                <a:latin typeface="+mn-lt"/>
              </a:rPr>
              <a:t/>
            </a:r>
            <a:br>
              <a:rPr lang="en-US" sz="1800" dirty="0" smtClean="0">
                <a:latin typeface="+mn-lt"/>
              </a:rPr>
            </a:br>
            <a:r>
              <a:rPr lang="en-US" sz="1800" dirty="0" smtClean="0">
                <a:latin typeface="+mn-lt"/>
              </a:rPr>
              <a:t>Commonly solved with a finite difference approximation, then charts and spreadsheets</a:t>
            </a:r>
            <a:br>
              <a:rPr lang="en-US" sz="1800" dirty="0" smtClean="0">
                <a:latin typeface="+mn-lt"/>
              </a:rPr>
            </a:br>
            <a:r>
              <a:rPr lang="en-US" sz="1800" dirty="0">
                <a:latin typeface="+mn-lt"/>
              </a:rPr>
              <a:t/>
            </a:r>
            <a:br>
              <a:rPr lang="en-US" sz="1800" dirty="0">
                <a:latin typeface="+mn-lt"/>
              </a:rPr>
            </a:br>
            <a:endParaRPr lang="en-US" sz="1800" dirty="0">
              <a:latin typeface="+mn-lt"/>
            </a:endParaRP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143000" y="796131"/>
            <a:ext cx="3200400" cy="3200400"/>
          </a:xfrm>
          <a:ln>
            <a:solidFill>
              <a:schemeClr val="tx1"/>
            </a:solidFill>
          </a:ln>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1143000" y="4343400"/>
            <a:ext cx="3200400" cy="1981870"/>
          </a:xfrm>
          <a:ln>
            <a:solidFill>
              <a:schemeClr val="tx1"/>
            </a:solidFill>
          </a:ln>
        </p:spPr>
      </p:pic>
      <p:sp>
        <p:nvSpPr>
          <p:cNvPr id="7" name="TextBox 6"/>
          <p:cNvSpPr txBox="1"/>
          <p:nvPr/>
        </p:nvSpPr>
        <p:spPr>
          <a:xfrm>
            <a:off x="152400" y="6469545"/>
            <a:ext cx="4208203" cy="276999"/>
          </a:xfrm>
          <a:prstGeom prst="rect">
            <a:avLst/>
          </a:prstGeom>
          <a:noFill/>
        </p:spPr>
        <p:txBody>
          <a:bodyPr wrap="none" rtlCol="0">
            <a:spAutoFit/>
          </a:bodyPr>
          <a:lstStyle/>
          <a:p>
            <a:r>
              <a:rPr lang="en-US" sz="1200" dirty="0" smtClean="0"/>
              <a:t>Source: Holtz, Kovacs, </a:t>
            </a:r>
            <a:r>
              <a:rPr lang="en-US" sz="1200" dirty="0" err="1" smtClean="0"/>
              <a:t>Sheahan</a:t>
            </a:r>
            <a:r>
              <a:rPr lang="en-US" sz="1200" dirty="0" smtClean="0"/>
              <a:t>, </a:t>
            </a:r>
            <a:r>
              <a:rPr lang="en-US" sz="1200" i="1" dirty="0" smtClean="0"/>
              <a:t>Geotechnical Engineering</a:t>
            </a:r>
            <a:endParaRPr lang="en-US" sz="1200" dirty="0"/>
          </a:p>
        </p:txBody>
      </p:sp>
    </p:spTree>
    <p:extLst>
      <p:ext uri="{BB962C8B-B14F-4D97-AF65-F5344CB8AC3E}">
        <p14:creationId xmlns:p14="http://schemas.microsoft.com/office/powerpoint/2010/main" val="455051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6512511" cy="1143000"/>
          </a:xfrm>
        </p:spPr>
        <p:txBody>
          <a:bodyPr/>
          <a:lstStyle/>
          <a:p>
            <a:pPr marL="0" indent="0" algn="ctr">
              <a:lnSpc>
                <a:spcPct val="150000"/>
              </a:lnSpc>
              <a:buNone/>
            </a:pPr>
            <a:r>
              <a:rPr lang="en-US" sz="2400" dirty="0" smtClean="0"/>
              <a:t>Assumptions:</a:t>
            </a:r>
            <a:br>
              <a:rPr lang="en-US" sz="2400" dirty="0" smtClean="0"/>
            </a:br>
            <a:r>
              <a:rPr lang="en-US" sz="2400" dirty="0" smtClean="0"/>
              <a:t/>
            </a:r>
            <a:br>
              <a:rPr lang="en-US" sz="2400" dirty="0" smtClean="0"/>
            </a:br>
            <a:r>
              <a:rPr lang="en-US" sz="2000" dirty="0" smtClean="0"/>
              <a:t>1. Clay is saturated and homogeneous</a:t>
            </a:r>
            <a:br>
              <a:rPr lang="en-US" sz="2000" dirty="0" smtClean="0"/>
            </a:br>
            <a:r>
              <a:rPr lang="en-US" sz="2000" dirty="0" smtClean="0"/>
              <a:t>2. Doubly drained</a:t>
            </a:r>
            <a:br>
              <a:rPr lang="en-US" sz="2000" dirty="0" smtClean="0"/>
            </a:br>
            <a:r>
              <a:rPr lang="en-US" sz="2000" dirty="0" smtClean="0"/>
              <a:t>3. Darcy’s law applies</a:t>
            </a:r>
            <a:br>
              <a:rPr lang="en-US" sz="2000" dirty="0" smtClean="0"/>
            </a:br>
            <a:r>
              <a:rPr lang="en-US" sz="2000" dirty="0" smtClean="0"/>
              <a:t>4. Soil and water is incompressible</a:t>
            </a:r>
            <a:br>
              <a:rPr lang="en-US" sz="2000" dirty="0" smtClean="0"/>
            </a:br>
            <a:r>
              <a:rPr lang="en-US" sz="2000" dirty="0" smtClean="0"/>
              <a:t>5. Flow is 1D</a:t>
            </a:r>
            <a:br>
              <a:rPr lang="en-US" sz="2000" dirty="0" smtClean="0"/>
            </a:br>
            <a:r>
              <a:rPr lang="en-US" sz="2000" dirty="0" smtClean="0"/>
              <a:t>6. Small Strains</a:t>
            </a:r>
            <a:br>
              <a:rPr lang="en-US" sz="2000" dirty="0" smtClean="0"/>
            </a:br>
            <a:r>
              <a:rPr lang="en-US" sz="2000" dirty="0" smtClean="0"/>
              <a:t>7. Linear relationship between volume change and effective stress</a:t>
            </a:r>
            <a:br>
              <a:rPr lang="en-US" sz="2000" dirty="0" smtClean="0"/>
            </a:br>
            <a:endParaRPr lang="en-US" sz="2000" dirty="0"/>
          </a:p>
        </p:txBody>
      </p:sp>
    </p:spTree>
    <p:extLst>
      <p:ext uri="{BB962C8B-B14F-4D97-AF65-F5344CB8AC3E}">
        <p14:creationId xmlns:p14="http://schemas.microsoft.com/office/powerpoint/2010/main" val="3566208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Chart Solution</a:t>
            </a:r>
            <a:endParaRPr lang="en-US"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458119" y="1400175"/>
            <a:ext cx="2743200" cy="2743200"/>
          </a:xfrm>
        </p:spPr>
      </p:pic>
      <p:sp>
        <p:nvSpPr>
          <p:cNvPr id="4" name="Text Placeholder 3"/>
          <p:cNvSpPr>
            <a:spLocks noGrp="1"/>
          </p:cNvSpPr>
          <p:nvPr>
            <p:ph type="body" sz="quarter" idx="3"/>
          </p:nvPr>
        </p:nvSpPr>
        <p:spPr/>
        <p:txBody>
          <a:bodyPr/>
          <a:lstStyle/>
          <a:p>
            <a:r>
              <a:rPr lang="en-US" dirty="0" smtClean="0"/>
              <a:t>PDE Solution</a:t>
            </a:r>
            <a:endParaRPr lang="en-US" dirty="0"/>
          </a:p>
        </p:txBody>
      </p:sp>
      <p:pic>
        <p:nvPicPr>
          <p:cNvPr id="9" name="Content Placeholder 8"/>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1515269"/>
            <a:ext cx="3346450" cy="2509837"/>
          </a:xfrm>
        </p:spPr>
      </p:pic>
      <p:sp>
        <p:nvSpPr>
          <p:cNvPr id="6" name="Title 5"/>
          <p:cNvSpPr>
            <a:spLocks noGrp="1"/>
          </p:cNvSpPr>
          <p:nvPr>
            <p:ph type="title"/>
          </p:nvPr>
        </p:nvSpPr>
        <p:spPr/>
        <p:txBody>
          <a:bodyPr/>
          <a:lstStyle/>
          <a:p>
            <a:pPr marL="0" indent="0" algn="ctr">
              <a:buNone/>
            </a:pPr>
            <a:r>
              <a:rPr lang="en-US" sz="3600" dirty="0" smtClean="0"/>
              <a:t>Pore Pressure </a:t>
            </a:r>
            <a:r>
              <a:rPr lang="en-US" sz="3600" dirty="0" smtClean="0"/>
              <a:t>Dissipation</a:t>
            </a:r>
            <a:br>
              <a:rPr lang="en-US" sz="3600" dirty="0" smtClean="0"/>
            </a:br>
            <a:r>
              <a:rPr lang="en-US" sz="3600" dirty="0"/>
              <a:t/>
            </a:r>
            <a:br>
              <a:rPr lang="en-US" sz="3600" dirty="0"/>
            </a:br>
            <a:r>
              <a:rPr lang="en-US" sz="2400" dirty="0" smtClean="0"/>
              <a:t>Run “</a:t>
            </a:r>
            <a:r>
              <a:rPr lang="en-US" sz="2400" dirty="0" err="1" smtClean="0"/>
              <a:t>Terzaghi_pp.m</a:t>
            </a:r>
            <a:r>
              <a:rPr lang="en-US" sz="2400" dirty="0" smtClean="0"/>
              <a:t>”</a:t>
            </a:r>
            <a:endParaRPr lang="en-US" sz="3600" dirty="0"/>
          </a:p>
        </p:txBody>
      </p:sp>
      <p:sp>
        <p:nvSpPr>
          <p:cNvPr id="10" name="TextBox 9"/>
          <p:cNvSpPr txBox="1"/>
          <p:nvPr/>
        </p:nvSpPr>
        <p:spPr>
          <a:xfrm>
            <a:off x="152400" y="6428601"/>
            <a:ext cx="4208203" cy="276999"/>
          </a:xfrm>
          <a:prstGeom prst="rect">
            <a:avLst/>
          </a:prstGeom>
          <a:noFill/>
        </p:spPr>
        <p:txBody>
          <a:bodyPr wrap="none" rtlCol="0">
            <a:spAutoFit/>
          </a:bodyPr>
          <a:lstStyle/>
          <a:p>
            <a:r>
              <a:rPr lang="en-US" sz="1200" dirty="0" smtClean="0"/>
              <a:t>Source: Holtz, Kovacs, </a:t>
            </a:r>
            <a:r>
              <a:rPr lang="en-US" sz="1200" dirty="0" err="1" smtClean="0"/>
              <a:t>Sheahan</a:t>
            </a:r>
            <a:r>
              <a:rPr lang="en-US" sz="1200" dirty="0" smtClean="0"/>
              <a:t>, </a:t>
            </a:r>
            <a:r>
              <a:rPr lang="en-US" sz="1200" i="1" dirty="0" smtClean="0"/>
              <a:t>Geotechnical Engineering</a:t>
            </a:r>
            <a:endParaRPr lang="en-US" sz="1200" dirty="0"/>
          </a:p>
        </p:txBody>
      </p:sp>
    </p:spTree>
    <p:extLst>
      <p:ext uri="{BB962C8B-B14F-4D97-AF65-F5344CB8AC3E}">
        <p14:creationId xmlns:p14="http://schemas.microsoft.com/office/powerpoint/2010/main" val="1794712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Based on Chart Solution</a:t>
            </a:r>
            <a:endParaRPr lang="en-US" dirty="0"/>
          </a:p>
        </p:txBody>
      </p:sp>
      <p:sp>
        <p:nvSpPr>
          <p:cNvPr id="4" name="Text Placeholder 3"/>
          <p:cNvSpPr>
            <a:spLocks noGrp="1"/>
          </p:cNvSpPr>
          <p:nvPr>
            <p:ph type="body" sz="quarter" idx="3"/>
          </p:nvPr>
        </p:nvSpPr>
        <p:spPr/>
        <p:txBody>
          <a:bodyPr/>
          <a:lstStyle/>
          <a:p>
            <a:r>
              <a:rPr lang="en-US" dirty="0" smtClean="0"/>
              <a:t>Based on PDE Code</a:t>
            </a:r>
            <a:endParaRPr lang="en-US" dirty="0"/>
          </a:p>
        </p:txBody>
      </p:sp>
      <p:sp>
        <p:nvSpPr>
          <p:cNvPr id="6" name="Title 5"/>
          <p:cNvSpPr>
            <a:spLocks noGrp="1"/>
          </p:cNvSpPr>
          <p:nvPr>
            <p:ph type="title"/>
          </p:nvPr>
        </p:nvSpPr>
        <p:spPr>
          <a:xfrm>
            <a:off x="1315745" y="4343400"/>
            <a:ext cx="6512511" cy="1143000"/>
          </a:xfrm>
        </p:spPr>
        <p:txBody>
          <a:bodyPr/>
          <a:lstStyle/>
          <a:p>
            <a:pPr marL="0" indent="0" algn="ctr">
              <a:buNone/>
            </a:pPr>
            <a:r>
              <a:rPr lang="en-US" sz="3200" dirty="0" smtClean="0"/>
              <a:t>Pore pressure </a:t>
            </a:r>
            <a:r>
              <a:rPr lang="en-US" sz="3200" dirty="0"/>
              <a:t>d</a:t>
            </a:r>
            <a:r>
              <a:rPr lang="en-US" sz="3200" dirty="0" smtClean="0"/>
              <a:t>issipation leads to increase in effective </a:t>
            </a:r>
            <a:r>
              <a:rPr lang="en-US" sz="3200" dirty="0" smtClean="0"/>
              <a:t>stress</a:t>
            </a:r>
            <a:br>
              <a:rPr lang="en-US" sz="3200" dirty="0" smtClean="0"/>
            </a:br>
            <a:r>
              <a:rPr lang="en-US" sz="3200" dirty="0"/>
              <a:t/>
            </a:r>
            <a:br>
              <a:rPr lang="en-US" sz="3200" dirty="0"/>
            </a:br>
            <a:r>
              <a:rPr lang="en-US" sz="2400" dirty="0" smtClean="0"/>
              <a:t>Run “</a:t>
            </a:r>
            <a:r>
              <a:rPr lang="en-US" sz="2400" dirty="0" err="1" smtClean="0"/>
              <a:t>Terzaghi_layers.m</a:t>
            </a:r>
            <a:r>
              <a:rPr lang="en-US" sz="2400" dirty="0" smtClean="0"/>
              <a:t>”</a:t>
            </a:r>
            <a:endParaRPr lang="en-US" sz="2400" dirty="0"/>
          </a:p>
        </p:txBody>
      </p:sp>
      <p:sp>
        <p:nvSpPr>
          <p:cNvPr id="10" name="TextBox 9"/>
          <p:cNvSpPr txBox="1"/>
          <p:nvPr/>
        </p:nvSpPr>
        <p:spPr>
          <a:xfrm>
            <a:off x="152400" y="6428601"/>
            <a:ext cx="4208203" cy="276999"/>
          </a:xfrm>
          <a:prstGeom prst="rect">
            <a:avLst/>
          </a:prstGeom>
          <a:noFill/>
        </p:spPr>
        <p:txBody>
          <a:bodyPr wrap="none" rtlCol="0">
            <a:spAutoFit/>
          </a:bodyPr>
          <a:lstStyle/>
          <a:p>
            <a:r>
              <a:rPr lang="en-US" sz="1200" dirty="0" smtClean="0"/>
              <a:t>Source: Holtz, Kovacs, </a:t>
            </a:r>
            <a:r>
              <a:rPr lang="en-US" sz="1200" dirty="0" err="1" smtClean="0"/>
              <a:t>Sheahan</a:t>
            </a:r>
            <a:r>
              <a:rPr lang="en-US" sz="1200" dirty="0" smtClean="0"/>
              <a:t>, </a:t>
            </a:r>
            <a:r>
              <a:rPr lang="en-US" sz="1200" i="1" dirty="0" smtClean="0"/>
              <a:t>Geotechnical Engineering</a:t>
            </a:r>
            <a:endParaRPr lang="en-US" sz="1200" dirty="0"/>
          </a:p>
        </p:txBody>
      </p:sp>
      <p:pic>
        <p:nvPicPr>
          <p:cNvPr id="12" name="Content Placeholder 1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458119" y="1400175"/>
            <a:ext cx="2743200" cy="2743200"/>
          </a:xfrm>
        </p:spPr>
      </p:pic>
      <p:pic>
        <p:nvPicPr>
          <p:cNvPr id="14" name="Content Placeholder 13"/>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1515269"/>
            <a:ext cx="3346450" cy="2509837"/>
          </a:xfrm>
        </p:spPr>
      </p:pic>
    </p:spTree>
    <p:extLst>
      <p:ext uri="{BB962C8B-B14F-4D97-AF65-F5344CB8AC3E}">
        <p14:creationId xmlns:p14="http://schemas.microsoft.com/office/powerpoint/2010/main" val="2789694419"/>
      </p:ext>
    </p:extLst>
  </p:cSld>
  <p:clrMapOvr>
    <a:masterClrMapping/>
  </p:clrMapOvr>
</p:sld>
</file>

<file path=ppt/theme/theme1.xml><?xml version="1.0" encoding="utf-8"?>
<a:theme xmlns:a="http://schemas.openxmlformats.org/drawingml/2006/main" name="Slipstream">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42</TotalTime>
  <Words>86</Words>
  <Application>Microsoft Office PowerPoint</Application>
  <PresentationFormat>On-screen Show (4:3)</PresentationFormat>
  <Paragraphs>16</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Slipstream</vt:lpstr>
      <vt:lpstr>Terzaghi’s 1D Consolidation Theory</vt:lpstr>
      <vt:lpstr>Example of a Consolidation Problem</vt:lpstr>
      <vt:lpstr>Terzaghi 1D Consol Th  Second-order partial differential equation  Commonly solved with a finite difference approximation, then charts and spreadsheets  </vt:lpstr>
      <vt:lpstr>Assumptions:  1. Clay is saturated and homogeneous 2. Doubly drained 3. Darcy’s law applies 4. Soil and water is incompressible 5. Flow is 1D 6. Small Strains 7. Linear relationship between volume change and effective stress </vt:lpstr>
      <vt:lpstr>Pore Pressure Dissipation  Run “Terzaghi_pp.m”</vt:lpstr>
      <vt:lpstr>Pore pressure dissipation leads to increase in effective stress  Run “Terzaghi_layers.m”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Terzaghi’s 1D Consolidation Theory</dc:title>
  <dc:creator>MC Parks</dc:creator>
  <cp:lastModifiedBy>MC Parks</cp:lastModifiedBy>
  <cp:revision>7</cp:revision>
  <dcterms:created xsi:type="dcterms:W3CDTF">2012-11-28T07:38:09Z</dcterms:created>
  <dcterms:modified xsi:type="dcterms:W3CDTF">2012-11-28T08:24:41Z</dcterms:modified>
</cp:coreProperties>
</file>