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9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DA5A-88CC-4BFD-8A7E-688712B9C20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7474-B14A-4714-B2CE-758E4378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thematik.uni-muenchen.de/~lerdos/Stud/sarwar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Gaussian </a:t>
            </a:r>
            <a:r>
              <a:rPr lang="en-US" dirty="0" err="1" smtClean="0"/>
              <a:t>Wavepacket</a:t>
            </a:r>
            <a:r>
              <a:rPr lang="en-US" dirty="0" smtClean="0"/>
              <a:t> in an Infinite square 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EPS 109 Presentation</a:t>
            </a:r>
          </a:p>
          <a:p>
            <a:r>
              <a:rPr lang="en-US" dirty="0" smtClean="0"/>
              <a:t>Edgar </a:t>
            </a:r>
            <a:r>
              <a:rPr lang="en-US" dirty="0" err="1" smtClean="0"/>
              <a:t>Dimitrov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1D time dependent Schrodinger equation</a:t>
                </a:r>
                <a:br>
                  <a:rPr lang="en-US" sz="1600" dirty="0" smtClean="0"/>
                </a:br>
                <a:r>
                  <a:rPr lang="en-US" sz="1600" dirty="0" smtClean="0"/>
                  <a:t>Solved by discretization then Crank-Nicolson method (average of forwards and reverse newton method) to get values at each time step.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>	Reference: </a:t>
                </a:r>
                <a:r>
                  <a:rPr lang="en-US" sz="800" dirty="0" smtClean="0">
                    <a:hlinkClick r:id="rId2"/>
                  </a:rPr>
                  <a:t>Numerical investigations of the long time solution of the Schrodinger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i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m:rPr>
                          <m:nor/>
                        </m:rPr>
                        <a:rPr lang="el-GR" sz="1600" dirty="0" smtClean="0"/>
                        <m:t>ψ</m:t>
                      </m:r>
                      <m:r>
                        <m:rPr>
                          <m:nor/>
                        </m:rPr>
                        <a:rPr lang="el-GR" sz="1600" dirty="0" smtClean="0"/>
                        <m:t>(</m:t>
                      </m:r>
                      <m:r>
                        <m:rPr>
                          <m:nor/>
                        </m:rPr>
                        <a:rPr lang="en-US" sz="1600" dirty="0" smtClean="0"/>
                        <m:t>x</m:t>
                      </m:r>
                      <m:r>
                        <m:rPr>
                          <m:nor/>
                        </m:rPr>
                        <a:rPr lang="en-US" sz="1600" dirty="0" smtClean="0"/>
                        <m:t>, </m:t>
                      </m:r>
                      <m:r>
                        <m:rPr>
                          <m:nor/>
                        </m:rPr>
                        <a:rPr lang="en-US" sz="1600" dirty="0" smtClean="0"/>
                        <m:t>t</m:t>
                      </m:r>
                      <m:r>
                        <m:rPr>
                          <m:nor/>
                        </m:rPr>
                        <a:rPr lang="en-US" sz="1600" dirty="0" smtClean="0"/>
                        <m:t>) = </m:t>
                      </m:r>
                      <m:r>
                        <a:rPr lang="en-US" sz="1600" b="0" i="1" dirty="0" smtClean="0">
                          <a:latin typeface="Cambria Math"/>
                        </a:rPr>
                        <m:t>[−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</a:rPr>
                            <m:t>∇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dirty="0" smtClean="0">
                          <a:latin typeface="Cambria Math"/>
                        </a:rPr>
                        <m:t>+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𝑉</m:t>
                      </m:r>
                      <m:r>
                        <a:rPr lang="en-US" sz="1600" b="0" i="1" dirty="0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latin typeface="Cambria Math"/>
                        </a:rPr>
                        <m:t>)]</m:t>
                      </m:r>
                      <m:r>
                        <m:rPr>
                          <m:nor/>
                        </m:rPr>
                        <a:rPr lang="el-GR" sz="1600" dirty="0" smtClean="0"/>
                        <m:t>ψ</m:t>
                      </m:r>
                      <m:r>
                        <m:rPr>
                          <m:nor/>
                        </m:rPr>
                        <a:rPr lang="el-GR" sz="1600" dirty="0" smtClean="0"/>
                        <m:t>(</m:t>
                      </m:r>
                      <m:r>
                        <m:rPr>
                          <m:nor/>
                        </m:rPr>
                        <a:rPr lang="en-US" sz="1600" dirty="0" smtClean="0"/>
                        <m:t>x</m:t>
                      </m:r>
                      <m:r>
                        <m:rPr>
                          <m:nor/>
                        </m:rPr>
                        <a:rPr lang="en-US" sz="1600" dirty="0" smtClean="0"/>
                        <m:t>, </m:t>
                      </m:r>
                      <m:r>
                        <m:rPr>
                          <m:nor/>
                        </m:rPr>
                        <a:rPr lang="en-US" sz="1600" dirty="0" smtClean="0"/>
                        <m:t>t</m:t>
                      </m:r>
                      <m:r>
                        <m:rPr>
                          <m:nor/>
                        </m:rPr>
                        <a:rPr lang="en-US" sz="1600" dirty="0" smtClean="0"/>
                        <m:t>)</m:t>
                      </m:r>
                    </m:oMath>
                  </m:oMathPara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	Because of the imaginary terms,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1600" dirty="0" smtClean="0"/>
                              <m:t>ψ</m:t>
                            </m:r>
                            <m:r>
                              <m:rPr>
                                <m:nor/>
                              </m:rPr>
                              <a:rPr lang="el-GR" sz="160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60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1600" dirty="0" smtClean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sz="1600" dirty="0" smtClean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1600" dirty="0" smtClean="0"/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is physically relevant.</a:t>
                </a:r>
              </a:p>
              <a:p>
                <a:r>
                  <a:rPr lang="en-US" sz="1600" dirty="0" smtClean="0"/>
                  <a:t>Initial distribution: </a:t>
                </a:r>
                <a:r>
                  <a:rPr lang="en-US" sz="1600" dirty="0" smtClean="0"/>
                  <a:t>Gaussian Wave packet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dirty="0" smtClean="0"/>
                      <m:t>ψ</m:t>
                    </m:r>
                    <m:r>
                      <m:rPr>
                        <m:nor/>
                      </m:rPr>
                      <a:rPr lang="el-GR" sz="1600" dirty="0" smtClean="0"/>
                      <m:t>(</m:t>
                    </m:r>
                    <m:r>
                      <m:rPr>
                        <m:nor/>
                      </m:rPr>
                      <a:rPr lang="en-US" sz="1600" dirty="0" smtClean="0"/>
                      <m:t>x</m:t>
                    </m:r>
                    <m:r>
                      <m:rPr>
                        <m:nor/>
                      </m:rPr>
                      <a:rPr lang="en-US" sz="1600" b="0" i="0" dirty="0" smtClean="0"/>
                      <m:t>)=</m:t>
                    </m:r>
                    <m:f>
                      <m:f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16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dirty="0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e>
                        </m:rad>
                      </m:den>
                    </m:f>
                    <m:sSup>
                      <m:sSup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𝑖𝑘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−(</m:t>
                                </m:r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dirty="0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6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600" b="0" dirty="0" smtClean="0"/>
              </a:p>
              <a:p>
                <a:pPr/>
                <a:r>
                  <a:rPr lang="en-US" sz="1600" dirty="0" smtClean="0"/>
                  <a:t>Minimum uncertainty</a:t>
                </a:r>
                <a:br>
                  <a:rPr lang="en-US" sz="1600" dirty="0" smtClean="0"/>
                </a:br>
                <a:r>
                  <a:rPr lang="en-US" sz="1600" dirty="0" smtClean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≥ℏ/2</m:t>
                    </m:r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Potentials: V(x) affects propagation,</a:t>
                </a:r>
                <a:br>
                  <a:rPr lang="en-US" sz="1600" dirty="0" smtClean="0"/>
                </a:br>
                <a:r>
                  <a:rPr lang="en-US" sz="1600" dirty="0" smtClean="0"/>
                  <a:t> can be used to simulate various conditions</a:t>
                </a:r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222" t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Kubarith\Desktop\st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1" y="4657725"/>
            <a:ext cx="2933699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barith\Desktop\Quadrat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581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Square Well V(x)=0</a:t>
            </a:r>
            <a:endParaRPr lang="en-US" dirty="0"/>
          </a:p>
        </p:txBody>
      </p:sp>
      <p:pic>
        <p:nvPicPr>
          <p:cNvPr id="2052" name="Picture 4" descr="C:\Users\Kubarith\Desktop\movi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0163"/>
            <a:ext cx="7391400" cy="55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Potential V(x)=.3 ; 0&gt;x&gt;5</a:t>
            </a:r>
            <a:endParaRPr lang="en-US" dirty="0"/>
          </a:p>
        </p:txBody>
      </p:sp>
      <p:pic>
        <p:nvPicPr>
          <p:cNvPr id="4099" name="Picture 3" descr="C:\Users\Kubarith\Desktop\movi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6875"/>
            <a:ext cx="69215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Harmonic oscillator potential V(x)=1/2*m*w^2*x^2</a:t>
            </a:r>
            <a:endParaRPr lang="en-US" sz="3200" dirty="0"/>
          </a:p>
        </p:txBody>
      </p:sp>
      <p:pic>
        <p:nvPicPr>
          <p:cNvPr id="3075" name="Picture 3" descr="C:\Users\Kubarith\Desktop\movi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37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Gaussian Wavepacket in an Infinite square well</vt:lpstr>
      <vt:lpstr>Concepts</vt:lpstr>
      <vt:lpstr>Infinite Square Well V(x)=0</vt:lpstr>
      <vt:lpstr>Step Potential V(x)=.3 ; 0&gt;x&gt;5</vt:lpstr>
      <vt:lpstr>Harmonic oscillator potential V(x)=1/2*m*w^2*x^2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Guassian Wavepacket</dc:title>
  <dc:creator>Kubarith</dc:creator>
  <cp:lastModifiedBy>Kubarith</cp:lastModifiedBy>
  <cp:revision>11</cp:revision>
  <dcterms:created xsi:type="dcterms:W3CDTF">2012-11-28T05:18:55Z</dcterms:created>
  <dcterms:modified xsi:type="dcterms:W3CDTF">2012-11-28T10:26:32Z</dcterms:modified>
</cp:coreProperties>
</file>