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5" r:id="rId1"/>
  </p:sldMasterIdLst>
  <p:sldIdLst>
    <p:sldId id="256" r:id="rId2"/>
    <p:sldId id="257" r:id="rId3"/>
    <p:sldId id="258" r:id="rId4"/>
    <p:sldId id="259" r:id="rId5"/>
    <p:sldId id="262" r:id="rId6"/>
    <p:sldId id="261" r:id="rId7"/>
    <p:sldId id="263" r:id="rId8"/>
    <p:sldId id="260"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3" d="100"/>
          <a:sy n="113" d="100"/>
        </p:scale>
        <p:origin x="-2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9F6346F-A2D9-5847-BF64-57B26A4F82A2}" type="datetimeFigureOut">
              <a:rPr lang="en-US" smtClean="0"/>
              <a:t>11/29/11</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197A064-040D-4B48-B28F-83343CC72525}"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346F-A2D9-5847-BF64-57B26A4F82A2}" type="datetimeFigureOut">
              <a:rPr lang="en-US" smtClean="0"/>
              <a:t>11/29/11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7A064-040D-4B48-B28F-83343CC725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6346F-A2D9-5847-BF64-57B26A4F82A2}" type="datetimeFigureOut">
              <a:rPr lang="en-US" smtClean="0"/>
              <a:t>11/29/11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197A064-040D-4B48-B28F-83343CC725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6346F-A2D9-5847-BF64-57B26A4F82A2}" type="datetimeFigureOut">
              <a:rPr lang="en-US" smtClean="0"/>
              <a:t>11/29/11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7A064-040D-4B48-B28F-83343CC72525}"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9F6346F-A2D9-5847-BF64-57B26A4F82A2}" type="datetimeFigureOut">
              <a:rPr lang="en-US" smtClean="0"/>
              <a:t>11/29/11</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197A064-040D-4B48-B28F-83343CC72525}"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F6346F-A2D9-5847-BF64-57B26A4F82A2}" type="datetimeFigureOut">
              <a:rPr lang="en-US" smtClean="0"/>
              <a:t>11/29/11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7A064-040D-4B48-B28F-83343CC7252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F6346F-A2D9-5847-BF64-57B26A4F82A2}" type="datetimeFigureOut">
              <a:rPr lang="en-US" smtClean="0"/>
              <a:t>11/29/11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97A064-040D-4B48-B28F-83343CC72525}"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9F6346F-A2D9-5847-BF64-57B26A4F82A2}" type="datetimeFigureOut">
              <a:rPr lang="en-US" smtClean="0"/>
              <a:t>11/29/11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97A064-040D-4B48-B28F-83343CC72525}"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9F6346F-A2D9-5847-BF64-57B26A4F82A2}" type="datetimeFigureOut">
              <a:rPr lang="en-US" smtClean="0"/>
              <a:t>11/29/11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97A064-040D-4B48-B28F-83343CC725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346F-A2D9-5847-BF64-57B26A4F82A2}" type="datetimeFigureOut">
              <a:rPr lang="en-US" smtClean="0"/>
              <a:t>11/29/11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197A064-040D-4B48-B28F-83343CC72525}"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6346F-A2D9-5847-BF64-57B26A4F82A2}" type="datetimeFigureOut">
              <a:rPr lang="en-US" smtClean="0"/>
              <a:t>11/29/11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7A064-040D-4B48-B28F-83343CC72525}"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9F6346F-A2D9-5847-BF64-57B26A4F82A2}" type="datetimeFigureOut">
              <a:rPr lang="en-US" smtClean="0"/>
              <a:t>11/29/11</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197A064-040D-4B48-B28F-83343CC7252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j</a:t>
            </a:r>
            <a:r>
              <a:rPr lang="en-US" dirty="0" smtClean="0"/>
              <a:t>ason utas</a:t>
            </a:r>
            <a:endParaRPr lang="en-US" dirty="0"/>
          </a:p>
        </p:txBody>
      </p:sp>
      <p:sp>
        <p:nvSpPr>
          <p:cNvPr id="2" name="Title 1"/>
          <p:cNvSpPr>
            <a:spLocks noGrp="1"/>
          </p:cNvSpPr>
          <p:nvPr>
            <p:ph type="title"/>
          </p:nvPr>
        </p:nvSpPr>
        <p:spPr/>
        <p:txBody>
          <a:bodyPr/>
          <a:lstStyle/>
          <a:p>
            <a:r>
              <a:rPr lang="en-US" dirty="0" smtClean="0"/>
              <a:t>Much Simplified Ablation</a:t>
            </a:r>
            <a:endParaRPr lang="en-US" dirty="0"/>
          </a:p>
        </p:txBody>
      </p:sp>
    </p:spTree>
    <p:extLst>
      <p:ext uri="{BB962C8B-B14F-4D97-AF65-F5344CB8AC3E}">
        <p14:creationId xmlns:p14="http://schemas.microsoft.com/office/powerpoint/2010/main" val="294943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endParaRPr lang="en-US" dirty="0" smtClean="0"/>
          </a:p>
          <a:p>
            <a:r>
              <a:rPr lang="en-US" dirty="0" smtClean="0"/>
              <a:t>You might recall from lecture/lab/homework that:</a:t>
            </a:r>
          </a:p>
          <a:p>
            <a:endParaRPr lang="en-US" dirty="0"/>
          </a:p>
          <a:p>
            <a:endParaRPr lang="en-US" dirty="0" smtClean="0"/>
          </a:p>
          <a:p>
            <a:endParaRPr lang="en-US" dirty="0"/>
          </a:p>
          <a:p>
            <a:endParaRPr lang="en-US" dirty="0" smtClean="0"/>
          </a:p>
          <a:p>
            <a:r>
              <a:rPr lang="en-US" dirty="0" smtClean="0"/>
              <a:t> -- But we didn’t deal with </a:t>
            </a:r>
            <a:r>
              <a:rPr lang="en-US" dirty="0" err="1" smtClean="0"/>
              <a:t>κ</a:t>
            </a:r>
            <a:r>
              <a:rPr lang="en-US" dirty="0" smtClean="0"/>
              <a:t>.  </a:t>
            </a:r>
          </a:p>
          <a:p>
            <a:endParaRPr lang="en-US" dirty="0" smtClean="0"/>
          </a:p>
          <a:p>
            <a:r>
              <a:rPr lang="en-US" dirty="0" smtClean="0"/>
              <a:t>Different materials have different properties (and thus different </a:t>
            </a:r>
            <a:r>
              <a:rPr lang="en-US" dirty="0" err="1"/>
              <a:t>κ</a:t>
            </a:r>
            <a:r>
              <a:rPr lang="en-US" dirty="0"/>
              <a:t> </a:t>
            </a:r>
            <a:r>
              <a:rPr lang="en-US" dirty="0" smtClean="0"/>
              <a:t>values).  </a:t>
            </a:r>
          </a:p>
          <a:p>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Time-dependent solution to the heat equation</a:t>
            </a:r>
            <a:endParaRPr lang="en-US" dirty="0"/>
          </a:p>
        </p:txBody>
      </p:sp>
      <p:pic>
        <p:nvPicPr>
          <p:cNvPr id="4" name="Picture 3" descr="Screen shot 2011-11-29 at 8.37.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616579"/>
            <a:ext cx="8318500" cy="927100"/>
          </a:xfrm>
          <a:prstGeom prst="rect">
            <a:avLst/>
          </a:prstGeom>
        </p:spPr>
      </p:pic>
    </p:spTree>
    <p:extLst>
      <p:ext uri="{BB962C8B-B14F-4D97-AF65-F5344CB8AC3E}">
        <p14:creationId xmlns:p14="http://schemas.microsoft.com/office/powerpoint/2010/main" val="2803808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9571" y="321899"/>
            <a:ext cx="1127605" cy="1107996"/>
          </a:xfrm>
          <a:prstGeom prst="rect">
            <a:avLst/>
          </a:prstGeom>
          <a:noFill/>
        </p:spPr>
        <p:txBody>
          <a:bodyPr wrap="square" rtlCol="0">
            <a:spAutoFit/>
          </a:bodyPr>
          <a:lstStyle/>
          <a:p>
            <a:r>
              <a:rPr lang="en-US" sz="4800" dirty="0" err="1" smtClean="0">
                <a:solidFill>
                  <a:schemeClr val="bg1">
                    <a:lumMod val="95000"/>
                  </a:schemeClr>
                </a:solidFill>
              </a:rPr>
              <a:t>η</a:t>
            </a:r>
            <a:r>
              <a:rPr lang="en-US" sz="3200" dirty="0" smtClean="0"/>
              <a:t> </a:t>
            </a:r>
          </a:p>
          <a:p>
            <a:endParaRPr lang="en-US" dirty="0"/>
          </a:p>
        </p:txBody>
      </p:sp>
      <p:sp>
        <p:nvSpPr>
          <p:cNvPr id="7" name="Content Placeholder 6"/>
          <p:cNvSpPr>
            <a:spLocks noGrp="1"/>
          </p:cNvSpPr>
          <p:nvPr>
            <p:ph idx="1"/>
          </p:nvPr>
        </p:nvSpPr>
        <p:spPr>
          <a:xfrm>
            <a:off x="380999" y="1719071"/>
            <a:ext cx="8407893" cy="4967549"/>
          </a:xfrm>
        </p:spPr>
        <p:txBody>
          <a:bodyPr>
            <a:normAutofit fontScale="92500" lnSpcReduction="10000"/>
          </a:bodyPr>
          <a:lstStyle/>
          <a:p>
            <a:r>
              <a:rPr lang="en-US" dirty="0" smtClean="0"/>
              <a:t>So…</a:t>
            </a:r>
          </a:p>
          <a:p>
            <a:endParaRPr lang="en-US" dirty="0"/>
          </a:p>
          <a:p>
            <a:endParaRPr lang="en-US" dirty="0" smtClean="0"/>
          </a:p>
          <a:p>
            <a:endParaRPr lang="en-US" dirty="0" smtClean="0"/>
          </a:p>
          <a:p>
            <a:r>
              <a:rPr lang="en-US" dirty="0" smtClean="0"/>
              <a:t>Where </a:t>
            </a:r>
            <a:r>
              <a:rPr lang="en-US" dirty="0" err="1"/>
              <a:t>κ</a:t>
            </a:r>
            <a:r>
              <a:rPr lang="en-US" dirty="0" smtClean="0"/>
              <a:t> is thermal conductivity, </a:t>
            </a:r>
            <a:r>
              <a:rPr lang="en-US" dirty="0" err="1" smtClean="0"/>
              <a:t>Cp</a:t>
            </a:r>
            <a:r>
              <a:rPr lang="en-US" dirty="0" smtClean="0"/>
              <a:t> = the specific heat, and </a:t>
            </a:r>
            <a:r>
              <a:rPr lang="en-US" dirty="0" err="1" smtClean="0"/>
              <a:t>ρ</a:t>
            </a:r>
            <a:r>
              <a:rPr lang="en-US" dirty="0" smtClean="0"/>
              <a:t> is the density of a given material.  </a:t>
            </a:r>
          </a:p>
          <a:p>
            <a:endParaRPr lang="en-US" dirty="0" smtClean="0"/>
          </a:p>
          <a:p>
            <a:endParaRPr lang="en-US" dirty="0"/>
          </a:p>
          <a:p>
            <a:endParaRPr lang="en-US" dirty="0"/>
          </a:p>
          <a:p>
            <a:endParaRPr lang="en-US" dirty="0" smtClean="0"/>
          </a:p>
          <a:p>
            <a:pPr marL="45720" indent="0">
              <a:buNone/>
            </a:pPr>
            <a:endParaRPr lang="en-US" dirty="0"/>
          </a:p>
          <a:p>
            <a:pPr marL="45720" indent="0">
              <a:buNone/>
            </a:pPr>
            <a:endParaRPr lang="en-US" dirty="0" smtClean="0"/>
          </a:p>
          <a:p>
            <a:pPr marL="45720" indent="0">
              <a:buNone/>
            </a:pPr>
            <a:endParaRPr lang="en-US" dirty="0"/>
          </a:p>
          <a:p>
            <a:r>
              <a:rPr lang="en-US" dirty="0" smtClean="0"/>
              <a:t>Also relevant: starting temperature of material and temp. of surroundings.  Used a rough estimate of 175°</a:t>
            </a:r>
            <a:r>
              <a:rPr lang="en-US" dirty="0"/>
              <a:t>K</a:t>
            </a:r>
            <a:r>
              <a:rPr lang="en-US" dirty="0" smtClean="0"/>
              <a:t> for the initial temp. of the body and ~2200°K for its surroundings.</a:t>
            </a:r>
          </a:p>
          <a:p>
            <a:endParaRPr lang="en-US" dirty="0"/>
          </a:p>
          <a:p>
            <a:endParaRPr lang="en-US" dirty="0" smtClean="0"/>
          </a:p>
          <a:p>
            <a:endParaRPr lang="en-US" dirty="0"/>
          </a:p>
          <a:p>
            <a:endParaRPr lang="en-US" dirty="0" smtClean="0"/>
          </a:p>
          <a:p>
            <a:endParaRPr lang="en-US" dirty="0"/>
          </a:p>
          <a:p>
            <a:endParaRPr lang="en-US" dirty="0" smtClean="0"/>
          </a:p>
          <a:p>
            <a:pPr marL="45720" indent="0">
              <a:buNone/>
            </a:pPr>
            <a:endParaRPr lang="en-US" dirty="0" smtClean="0"/>
          </a:p>
          <a:p>
            <a:pPr marL="45720" indent="0">
              <a:buNone/>
            </a:pPr>
            <a:endParaRPr lang="en-US" dirty="0" smtClean="0"/>
          </a:p>
          <a:p>
            <a:pPr marL="45720" indent="0">
              <a:buNone/>
            </a:pPr>
            <a:endParaRPr lang="en-US" dirty="0"/>
          </a:p>
        </p:txBody>
      </p:sp>
      <p:pic>
        <p:nvPicPr>
          <p:cNvPr id="9" name="Picture 8" descr="Screen shot 2011-11-29 at 8.46.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771" y="2002891"/>
            <a:ext cx="3657600" cy="901700"/>
          </a:xfrm>
          <a:prstGeom prst="rect">
            <a:avLst/>
          </a:prstGeom>
        </p:spPr>
      </p:pic>
      <p:sp>
        <p:nvSpPr>
          <p:cNvPr id="10" name="TextBox 9"/>
          <p:cNvSpPr txBox="1"/>
          <p:nvPr/>
        </p:nvSpPr>
        <p:spPr>
          <a:xfrm>
            <a:off x="490596" y="3569280"/>
            <a:ext cx="8298296" cy="3693319"/>
          </a:xfrm>
          <a:prstGeom prst="rect">
            <a:avLst/>
          </a:prstGeom>
          <a:noFill/>
        </p:spPr>
        <p:txBody>
          <a:bodyPr wrap="square" numCol="3" rtlCol="0">
            <a:spAutoFit/>
          </a:bodyPr>
          <a:lstStyle/>
          <a:p>
            <a:r>
              <a:rPr lang="en-US" dirty="0" smtClean="0"/>
              <a:t>Specific heats of materials:</a:t>
            </a:r>
          </a:p>
          <a:p>
            <a:endParaRPr lang="en-US" dirty="0" smtClean="0"/>
          </a:p>
          <a:p>
            <a:pPr lvl="1"/>
            <a:r>
              <a:rPr lang="en-US" dirty="0" smtClean="0"/>
              <a:t>Iron = 0.49 J/kg/K</a:t>
            </a:r>
          </a:p>
          <a:p>
            <a:pPr lvl="1"/>
            <a:endParaRPr lang="en-US" dirty="0" smtClean="0"/>
          </a:p>
          <a:p>
            <a:pPr lvl="1"/>
            <a:r>
              <a:rPr lang="en-US" dirty="0" smtClean="0"/>
              <a:t>Stone/Rock (average) = ~0.80 J/kg/K</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r>
              <a:rPr lang="en-US" dirty="0" smtClean="0"/>
              <a:t>	       Thermal 	     			       conductivities:</a:t>
            </a:r>
          </a:p>
          <a:p>
            <a:endParaRPr lang="en-US" dirty="0" smtClean="0"/>
          </a:p>
          <a:p>
            <a:pPr lvl="1"/>
            <a:r>
              <a:rPr lang="en-US" dirty="0" smtClean="0"/>
              <a:t>Iron = 80 W/</a:t>
            </a:r>
            <a:r>
              <a:rPr lang="en-US" dirty="0" err="1" smtClean="0"/>
              <a:t>mK</a:t>
            </a:r>
            <a:endParaRPr lang="en-US" dirty="0" smtClean="0"/>
          </a:p>
          <a:p>
            <a:pPr lvl="1"/>
            <a:endParaRPr lang="en-US" dirty="0" smtClean="0"/>
          </a:p>
          <a:p>
            <a:pPr lvl="1"/>
            <a:r>
              <a:rPr lang="en-US" dirty="0" smtClean="0"/>
              <a:t>Stone/Rock (average)                       = ~1.7 W/</a:t>
            </a:r>
            <a:r>
              <a:rPr lang="en-US" dirty="0" err="1" smtClean="0"/>
              <a:t>mK</a:t>
            </a:r>
            <a:endParaRPr lang="en-US" dirty="0" smtClean="0"/>
          </a:p>
          <a:p>
            <a:pPr lvl="1"/>
            <a:endParaRPr lang="en-US" dirty="0" smtClean="0"/>
          </a:p>
          <a:p>
            <a:endParaRPr lang="en-US" dirty="0" smtClean="0"/>
          </a:p>
          <a:p>
            <a:endParaRPr lang="en-US" dirty="0"/>
          </a:p>
          <a:p>
            <a:endParaRPr lang="en-US" dirty="0" smtClean="0"/>
          </a:p>
          <a:p>
            <a:endParaRPr lang="en-US" dirty="0"/>
          </a:p>
          <a:p>
            <a:endParaRPr lang="en-US" dirty="0" smtClean="0"/>
          </a:p>
          <a:p>
            <a:r>
              <a:rPr lang="en-US" dirty="0" smtClean="0"/>
              <a:t>Densities: </a:t>
            </a:r>
          </a:p>
          <a:p>
            <a:endParaRPr lang="en-US" dirty="0"/>
          </a:p>
          <a:p>
            <a:r>
              <a:rPr lang="en-US" dirty="0" smtClean="0"/>
              <a:t>Iron = 8g/cm^3</a:t>
            </a:r>
          </a:p>
          <a:p>
            <a:r>
              <a:rPr lang="en-US" dirty="0" smtClean="0"/>
              <a:t>[8000 kg/m^3]</a:t>
            </a:r>
          </a:p>
          <a:p>
            <a:endParaRPr lang="en-US" dirty="0"/>
          </a:p>
          <a:p>
            <a:r>
              <a:rPr lang="en-US" dirty="0" smtClean="0"/>
              <a:t>Stone = 2.6g/cm^3</a:t>
            </a:r>
          </a:p>
          <a:p>
            <a:r>
              <a:rPr lang="en-US" dirty="0" smtClean="0"/>
              <a:t>[2600 kg/m^3] </a:t>
            </a:r>
            <a:endParaRPr lang="en-US" dirty="0"/>
          </a:p>
        </p:txBody>
      </p:sp>
    </p:spTree>
    <p:extLst>
      <p:ext uri="{BB962C8B-B14F-4D97-AF65-F5344CB8AC3E}">
        <p14:creationId xmlns:p14="http://schemas.microsoft.com/office/powerpoint/2010/main" val="1223998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So…</a:t>
            </a:r>
          </a:p>
          <a:p>
            <a:endParaRPr lang="en-US" dirty="0" smtClean="0"/>
          </a:p>
          <a:p>
            <a:r>
              <a:rPr lang="en-US" dirty="0"/>
              <a:t>K</a:t>
            </a:r>
            <a:r>
              <a:rPr lang="en-US" dirty="0" smtClean="0"/>
              <a:t>-iron = 80 W/</a:t>
            </a:r>
            <a:r>
              <a:rPr lang="en-US" dirty="0" err="1" smtClean="0"/>
              <a:t>mK</a:t>
            </a:r>
            <a:r>
              <a:rPr lang="en-US" dirty="0" smtClean="0"/>
              <a:t> / (0.49 J/kg/K * 8000 kg/m^3)</a:t>
            </a:r>
          </a:p>
          <a:p>
            <a:r>
              <a:rPr lang="en-US" dirty="0"/>
              <a:t>K</a:t>
            </a:r>
            <a:r>
              <a:rPr lang="en-US" dirty="0" smtClean="0"/>
              <a:t>-stone = 1.7 </a:t>
            </a:r>
            <a:r>
              <a:rPr lang="en-US" dirty="0"/>
              <a:t>W/</a:t>
            </a:r>
            <a:r>
              <a:rPr lang="en-US" dirty="0" err="1"/>
              <a:t>mK</a:t>
            </a:r>
            <a:r>
              <a:rPr lang="en-US" dirty="0"/>
              <a:t> / (</a:t>
            </a:r>
            <a:r>
              <a:rPr lang="en-US" dirty="0" smtClean="0"/>
              <a:t>0.80 </a:t>
            </a:r>
            <a:r>
              <a:rPr lang="en-US" dirty="0"/>
              <a:t>J/kg/K * </a:t>
            </a:r>
            <a:r>
              <a:rPr lang="en-US" dirty="0" smtClean="0"/>
              <a:t>2600 </a:t>
            </a:r>
            <a:r>
              <a:rPr lang="en-US" dirty="0"/>
              <a:t>kg/m^3</a:t>
            </a:r>
            <a:r>
              <a:rPr lang="en-US" dirty="0" smtClean="0"/>
              <a:t>)</a:t>
            </a:r>
          </a:p>
          <a:p>
            <a:pPr marL="45720" indent="0">
              <a:buNone/>
            </a:pPr>
            <a:r>
              <a:rPr lang="en-US" dirty="0" smtClean="0"/>
              <a:t>and</a:t>
            </a:r>
          </a:p>
          <a:p>
            <a:r>
              <a:rPr lang="en-US" dirty="0" err="1" smtClean="0"/>
              <a:t>η</a:t>
            </a:r>
            <a:r>
              <a:rPr lang="en-US" dirty="0" smtClean="0"/>
              <a:t>-iron = [(10^-4)/(1)]*K-iron = 2.0408*10^-6  *</a:t>
            </a:r>
          </a:p>
          <a:p>
            <a:r>
              <a:rPr lang="en-US" dirty="0" err="1" smtClean="0"/>
              <a:t>η</a:t>
            </a:r>
            <a:r>
              <a:rPr lang="en-US" dirty="0" smtClean="0"/>
              <a:t>-stone </a:t>
            </a:r>
            <a:r>
              <a:rPr lang="en-US" dirty="0"/>
              <a:t>= [(10^-4)/(1)</a:t>
            </a:r>
            <a:r>
              <a:rPr lang="en-US" dirty="0" smtClean="0"/>
              <a:t>]*K-stone = 4.3367*10^-8   *</a:t>
            </a:r>
          </a:p>
          <a:p>
            <a:r>
              <a:rPr lang="en-US" dirty="0" smtClean="0"/>
              <a:t>-&gt; too small to show an effect over reasonable time period</a:t>
            </a:r>
          </a:p>
          <a:p>
            <a:r>
              <a:rPr lang="en-US" dirty="0" smtClean="0"/>
              <a:t>-&gt; multiplied both by 10^5</a:t>
            </a:r>
            <a:endParaRPr lang="en-US" dirty="0"/>
          </a:p>
          <a:p>
            <a:r>
              <a:rPr lang="en-US" dirty="0" smtClean="0"/>
              <a:t>*time step used was 10^-4</a:t>
            </a:r>
            <a:r>
              <a:rPr lang="en-US" dirty="0"/>
              <a:t> </a:t>
            </a:r>
            <a:r>
              <a:rPr lang="en-US" dirty="0" smtClean="0"/>
              <a:t>&amp; (delta x) was one unit, so (delta x)^2 = 1</a:t>
            </a:r>
          </a:p>
          <a:p>
            <a:r>
              <a:rPr lang="en-US" dirty="0" smtClean="0"/>
              <a:t>I assigned an arbitrary value to </a:t>
            </a:r>
            <a:r>
              <a:rPr lang="en-US" dirty="0" err="1" smtClean="0"/>
              <a:t>η</a:t>
            </a:r>
            <a:r>
              <a:rPr lang="en-US" dirty="0" smtClean="0"/>
              <a:t>-surroundings; the important thing is that it is uniform over the entire outer surface.</a:t>
            </a:r>
          </a:p>
        </p:txBody>
      </p:sp>
      <p:sp>
        <p:nvSpPr>
          <p:cNvPr id="7" name="TextBox 6"/>
          <p:cNvSpPr txBox="1"/>
          <p:nvPr/>
        </p:nvSpPr>
        <p:spPr>
          <a:xfrm>
            <a:off x="3202999" y="467428"/>
            <a:ext cx="7046598" cy="1107996"/>
          </a:xfrm>
          <a:prstGeom prst="rect">
            <a:avLst/>
          </a:prstGeom>
          <a:noFill/>
        </p:spPr>
        <p:txBody>
          <a:bodyPr wrap="square" rtlCol="0">
            <a:spAutoFit/>
          </a:bodyPr>
          <a:lstStyle/>
          <a:p>
            <a:r>
              <a:rPr lang="en-US" sz="4800" dirty="0" smtClean="0">
                <a:solidFill>
                  <a:schemeClr val="bg1">
                    <a:lumMod val="95000"/>
                  </a:schemeClr>
                </a:solidFill>
              </a:rPr>
              <a:t> </a:t>
            </a:r>
            <a:r>
              <a:rPr lang="en-US" sz="3200" dirty="0" smtClean="0">
                <a:solidFill>
                  <a:schemeClr val="bg1">
                    <a:lumMod val="95000"/>
                  </a:schemeClr>
                </a:solidFill>
                <a:latin typeface="+mj-lt"/>
              </a:rPr>
              <a:t>CONTINUED</a:t>
            </a:r>
            <a:r>
              <a:rPr lang="en-US" sz="3200" dirty="0" smtClean="0"/>
              <a:t> </a:t>
            </a:r>
          </a:p>
          <a:p>
            <a:endParaRPr lang="en-US" dirty="0"/>
          </a:p>
        </p:txBody>
      </p:sp>
      <p:sp>
        <p:nvSpPr>
          <p:cNvPr id="8" name="TextBox 7"/>
          <p:cNvSpPr txBox="1"/>
          <p:nvPr/>
        </p:nvSpPr>
        <p:spPr>
          <a:xfrm>
            <a:off x="2796536" y="467428"/>
            <a:ext cx="1127605" cy="1107996"/>
          </a:xfrm>
          <a:prstGeom prst="rect">
            <a:avLst/>
          </a:prstGeom>
          <a:noFill/>
        </p:spPr>
        <p:txBody>
          <a:bodyPr wrap="square" rtlCol="0">
            <a:spAutoFit/>
          </a:bodyPr>
          <a:lstStyle/>
          <a:p>
            <a:r>
              <a:rPr lang="en-US" sz="4800" dirty="0" err="1" smtClean="0">
                <a:solidFill>
                  <a:schemeClr val="bg1">
                    <a:lumMod val="95000"/>
                  </a:schemeClr>
                </a:solidFill>
              </a:rPr>
              <a:t>η</a:t>
            </a:r>
            <a:r>
              <a:rPr lang="en-US" sz="4800" dirty="0" smtClean="0">
                <a:solidFill>
                  <a:schemeClr val="bg1">
                    <a:lumMod val="95000"/>
                  </a:schemeClr>
                </a:solidFill>
              </a:rPr>
              <a:t>,</a:t>
            </a:r>
            <a:r>
              <a:rPr lang="en-US" sz="3200" dirty="0" smtClean="0"/>
              <a:t> </a:t>
            </a:r>
          </a:p>
          <a:p>
            <a:endParaRPr lang="en-US" dirty="0"/>
          </a:p>
        </p:txBody>
      </p:sp>
    </p:spTree>
    <p:extLst>
      <p:ext uri="{BB962C8B-B14F-4D97-AF65-F5344CB8AC3E}">
        <p14:creationId xmlns:p14="http://schemas.microsoft.com/office/powerpoint/2010/main" val="344232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code</a:t>
            </a:r>
            <a:endParaRPr lang="en-US" dirty="0"/>
          </a:p>
        </p:txBody>
      </p:sp>
      <p:sp>
        <p:nvSpPr>
          <p:cNvPr id="5" name="Content Placeholder 4"/>
          <p:cNvSpPr>
            <a:spLocks noGrp="1"/>
          </p:cNvSpPr>
          <p:nvPr>
            <p:ph idx="1"/>
          </p:nvPr>
        </p:nvSpPr>
        <p:spPr>
          <a:xfrm>
            <a:off x="380999" y="1719070"/>
            <a:ext cx="8407893" cy="487764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This runs with the same time-dependent heat equation we used in lab, but conditional statements were added to remove particles when they crossed the melting point of stone (yellow) and iron (red).  </a:t>
            </a:r>
          </a:p>
          <a:p>
            <a:r>
              <a:rPr lang="en-US" dirty="0" smtClean="0"/>
              <a:t>The organization of the two materials to be ablated is randomized each time.  </a:t>
            </a:r>
            <a:endParaRPr lang="en-US" dirty="0"/>
          </a:p>
        </p:txBody>
      </p:sp>
      <p:pic>
        <p:nvPicPr>
          <p:cNvPr id="6" name="Picture 5" descr="52086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5223"/>
            <a:ext cx="9180188" cy="1700033"/>
          </a:xfrm>
          <a:prstGeom prst="rect">
            <a:avLst/>
          </a:prstGeom>
        </p:spPr>
      </p:pic>
    </p:spTree>
    <p:extLst>
      <p:ext uri="{BB962C8B-B14F-4D97-AF65-F5344CB8AC3E}">
        <p14:creationId xmlns:p14="http://schemas.microsoft.com/office/powerpoint/2010/main" val="4089876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Melting points of stone and iron were set to 1500 and 1800K, respectively.  </a:t>
            </a:r>
          </a:p>
          <a:p>
            <a:r>
              <a:rPr lang="en-US" dirty="0" smtClean="0"/>
              <a:t>Important thing to note; material melted and disappeared far more quickly than heat penetrated.  This is true of meteorites, where the outer ~1/10 – 2mm melts, and the remainder is largely unaltered.  </a:t>
            </a:r>
          </a:p>
          <a:p>
            <a:pPr marL="45720" indent="0">
              <a:buNone/>
            </a:pPr>
            <a:endParaRPr lang="en-US" dirty="0" smtClean="0"/>
          </a:p>
        </p:txBody>
      </p:sp>
      <p:sp>
        <p:nvSpPr>
          <p:cNvPr id="3" name="Title 2"/>
          <p:cNvSpPr>
            <a:spLocks noGrp="1"/>
          </p:cNvSpPr>
          <p:nvPr>
            <p:ph type="title"/>
          </p:nvPr>
        </p:nvSpPr>
        <p:spPr/>
        <p:txBody>
          <a:bodyPr/>
          <a:lstStyle/>
          <a:p>
            <a:r>
              <a:rPr lang="en-US" dirty="0" smtClean="0"/>
              <a:t>Results</a:t>
            </a:r>
            <a:endParaRPr lang="en-US" dirty="0"/>
          </a:p>
        </p:txBody>
      </p:sp>
      <p:pic>
        <p:nvPicPr>
          <p:cNvPr id="4" name="Picture 3" descr="Schist:Users:epsuser:Desktop:murchison723i.JPG"/>
          <p:cNvPicPr/>
          <p:nvPr/>
        </p:nvPicPr>
        <p:blipFill>
          <a:blip r:embed="rId2">
            <a:extLst>
              <a:ext uri="{28A0092B-C50C-407E-A947-70E740481C1C}">
                <a14:useLocalDpi xmlns:a14="http://schemas.microsoft.com/office/drawing/2010/main" val="0"/>
              </a:ext>
            </a:extLst>
          </a:blip>
          <a:srcRect/>
          <a:stretch>
            <a:fillRect/>
          </a:stretch>
        </p:blipFill>
        <p:spPr bwMode="auto">
          <a:xfrm>
            <a:off x="1030860" y="3892022"/>
            <a:ext cx="2250809" cy="2459217"/>
          </a:xfrm>
          <a:prstGeom prst="rect">
            <a:avLst/>
          </a:prstGeom>
          <a:noFill/>
          <a:ln>
            <a:noFill/>
          </a:ln>
        </p:spPr>
      </p:pic>
      <p:sp>
        <p:nvSpPr>
          <p:cNvPr id="5" name="TextBox 4"/>
          <p:cNvSpPr txBox="1"/>
          <p:nvPr/>
        </p:nvSpPr>
        <p:spPr>
          <a:xfrm>
            <a:off x="939812" y="6477756"/>
            <a:ext cx="2341857" cy="215444"/>
          </a:xfrm>
          <a:prstGeom prst="rect">
            <a:avLst/>
          </a:prstGeom>
          <a:noFill/>
        </p:spPr>
        <p:txBody>
          <a:bodyPr wrap="none" rtlCol="0">
            <a:spAutoFit/>
          </a:bodyPr>
          <a:lstStyle/>
          <a:p>
            <a:r>
              <a:rPr lang="en-US" sz="800" dirty="0" smtClean="0"/>
              <a:t>http://</a:t>
            </a:r>
            <a:r>
              <a:rPr lang="en-US" sz="800" dirty="0" err="1" smtClean="0"/>
              <a:t>catchafallingstar.com</a:t>
            </a:r>
            <a:r>
              <a:rPr lang="en-US" sz="800" dirty="0" smtClean="0"/>
              <a:t>/murchison723i.JPG</a:t>
            </a:r>
            <a:endParaRPr lang="en-US" sz="800" dirty="0"/>
          </a:p>
        </p:txBody>
      </p:sp>
      <p:pic>
        <p:nvPicPr>
          <p:cNvPr id="6" name="Picture 5" descr="IMG_88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843092" y="3072358"/>
            <a:ext cx="2683978" cy="3873783"/>
          </a:xfrm>
          <a:prstGeom prst="rect">
            <a:avLst/>
          </a:prstGeom>
        </p:spPr>
      </p:pic>
      <p:sp>
        <p:nvSpPr>
          <p:cNvPr id="7" name="TextBox 6"/>
          <p:cNvSpPr txBox="1"/>
          <p:nvPr/>
        </p:nvSpPr>
        <p:spPr>
          <a:xfrm>
            <a:off x="4248188" y="6477756"/>
            <a:ext cx="4557658" cy="215444"/>
          </a:xfrm>
          <a:prstGeom prst="rect">
            <a:avLst/>
          </a:prstGeom>
          <a:noFill/>
        </p:spPr>
        <p:txBody>
          <a:bodyPr wrap="none" rtlCol="0">
            <a:spAutoFit/>
          </a:bodyPr>
          <a:lstStyle/>
          <a:p>
            <a:r>
              <a:rPr lang="en-US" sz="800" dirty="0" smtClean="0"/>
              <a:t>http://</a:t>
            </a:r>
            <a:r>
              <a:rPr lang="en-US" sz="800" dirty="0" err="1" smtClean="0"/>
              <a:t>www.arizonaskiesmeteorites.com</a:t>
            </a:r>
            <a:r>
              <a:rPr lang="en-US" sz="800" dirty="0" smtClean="0"/>
              <a:t>/</a:t>
            </a:r>
            <a:r>
              <a:rPr lang="en-US" sz="800" dirty="0" err="1" smtClean="0"/>
              <a:t>AZ_Skies_Links</a:t>
            </a:r>
            <a:r>
              <a:rPr lang="en-US" sz="800" dirty="0" smtClean="0"/>
              <a:t>/NWA_2428/NWA-2428-1/IMG_8808.jpg</a:t>
            </a:r>
            <a:endParaRPr lang="en-US" sz="800" dirty="0"/>
          </a:p>
        </p:txBody>
      </p:sp>
    </p:spTree>
    <p:extLst>
      <p:ext uri="{BB962C8B-B14F-4D97-AF65-F5344CB8AC3E}">
        <p14:creationId xmlns:p14="http://schemas.microsoft.com/office/powerpoint/2010/main" val="3915271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Real-life analogy</a:t>
            </a:r>
            <a:endParaRPr lang="en-US" dirty="0"/>
          </a:p>
        </p:txBody>
      </p:sp>
      <p:pic>
        <p:nvPicPr>
          <p:cNvPr id="5" name="Picture 4" descr="Screen shot 2011-11-30 at 12.52.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59" y="1640404"/>
            <a:ext cx="8636467" cy="1907757"/>
          </a:xfrm>
          <a:prstGeom prst="rect">
            <a:avLst/>
          </a:prstGeom>
        </p:spPr>
      </p:pic>
      <p:pic>
        <p:nvPicPr>
          <p:cNvPr id="6" name="Picture 5" descr="estherville_monnigmuseu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43" y="3548161"/>
            <a:ext cx="4213915" cy="3309839"/>
          </a:xfrm>
          <a:prstGeom prst="rect">
            <a:avLst/>
          </a:prstGeom>
        </p:spPr>
      </p:pic>
      <p:pic>
        <p:nvPicPr>
          <p:cNvPr id="7" name="Picture 6" descr="Screen shot 2011-11-30 at 12.57.0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8300" y="4708923"/>
            <a:ext cx="4965700" cy="1282700"/>
          </a:xfrm>
          <a:prstGeom prst="rect">
            <a:avLst/>
          </a:prstGeom>
        </p:spPr>
      </p:pic>
    </p:spTree>
    <p:extLst>
      <p:ext uri="{BB962C8B-B14F-4D97-AF65-F5344CB8AC3E}">
        <p14:creationId xmlns:p14="http://schemas.microsoft.com/office/powerpoint/2010/main" val="36509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model is realistic in that the outer surface ablates far more quickly than heat can penetrate the body, but…</a:t>
            </a:r>
          </a:p>
          <a:p>
            <a:endParaRPr lang="en-US" dirty="0" smtClean="0"/>
          </a:p>
          <a:p>
            <a:r>
              <a:rPr lang="en-US" dirty="0"/>
              <a:t>I</a:t>
            </a:r>
            <a:r>
              <a:rPr lang="en-US" dirty="0" smtClean="0"/>
              <a:t>n reality, atmospheric ablation is not simply the influx of heat; intense pressures and complex surface interactions are also taking place.  The rapid melting and stripping of heated surface material keeps the interior at nearly the same temperature as it was when it entered the atmosphere.     </a:t>
            </a:r>
          </a:p>
          <a:p>
            <a:endParaRPr lang="en-US" dirty="0" smtClean="0"/>
          </a:p>
          <a:p>
            <a:r>
              <a:rPr lang="en-US" dirty="0" smtClean="0"/>
              <a:t>In all cases, the heat and pressure are not applied evenly, giving real meteor(</a:t>
            </a:r>
            <a:r>
              <a:rPr lang="en-US" dirty="0" err="1" smtClean="0"/>
              <a:t>ite</a:t>
            </a:r>
            <a:r>
              <a:rPr lang="en-US" dirty="0" smtClean="0"/>
              <a:t>)s greater chances of experiencing turbulent motion and breaking up, resulting in more complex systems.  </a:t>
            </a:r>
            <a:endParaRPr lang="en-US" dirty="0"/>
          </a:p>
        </p:txBody>
      </p:sp>
      <p:sp>
        <p:nvSpPr>
          <p:cNvPr id="3" name="Title 2"/>
          <p:cNvSpPr>
            <a:spLocks noGrp="1"/>
          </p:cNvSpPr>
          <p:nvPr>
            <p:ph type="title"/>
          </p:nvPr>
        </p:nvSpPr>
        <p:spPr>
          <a:xfrm>
            <a:off x="1122746" y="355847"/>
            <a:ext cx="8381260" cy="1054394"/>
          </a:xfrm>
        </p:spPr>
        <p:txBody>
          <a:bodyPr/>
          <a:lstStyle/>
          <a:p>
            <a:r>
              <a:rPr lang="en-US" dirty="0" smtClean="0"/>
              <a:t>Problems?</a:t>
            </a:r>
            <a:endParaRPr lang="en-US" dirty="0"/>
          </a:p>
        </p:txBody>
      </p:sp>
      <p:pic>
        <p:nvPicPr>
          <p:cNvPr id="4" name="Picture 3" descr="trollfa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986" y="454433"/>
            <a:ext cx="1274410" cy="955808"/>
          </a:xfrm>
          <a:prstGeom prst="rect">
            <a:avLst/>
          </a:prstGeom>
        </p:spPr>
      </p:pic>
    </p:spTree>
    <p:extLst>
      <p:ext uri="{BB962C8B-B14F-4D97-AF65-F5344CB8AC3E}">
        <p14:creationId xmlns:p14="http://schemas.microsoft.com/office/powerpoint/2010/main" val="23369675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333</TotalTime>
  <Words>571</Words>
  <Application>Microsoft Macintosh PowerPoint</Application>
  <PresentationFormat>On-screen Show (4:3)</PresentationFormat>
  <Paragraphs>98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Grid</vt:lpstr>
      <vt:lpstr>Much Simplified Ablation</vt:lpstr>
      <vt:lpstr>Time-dependent solution to the heat equation</vt:lpstr>
      <vt:lpstr>PowerPoint Presentation</vt:lpstr>
      <vt:lpstr>PowerPoint Presentation</vt:lpstr>
      <vt:lpstr>The code</vt:lpstr>
      <vt:lpstr>Results</vt:lpstr>
      <vt:lpstr>Real-life analogy</vt:lpstr>
      <vt:lpstr>Problems?</vt:lpstr>
    </vt:vector>
  </TitlesOfParts>
  <Company>University of California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Ablation</dc:title>
  <dc:creator>Catherine Pauling</dc:creator>
  <cp:lastModifiedBy>Catherine Pauling</cp:lastModifiedBy>
  <cp:revision>33</cp:revision>
  <dcterms:created xsi:type="dcterms:W3CDTF">2011-11-30T03:25:48Z</dcterms:created>
  <dcterms:modified xsi:type="dcterms:W3CDTF">2011-11-30T08:59:42Z</dcterms:modified>
</cp:coreProperties>
</file>